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3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257" r:id="rId2"/>
    <p:sldId id="267" r:id="rId3"/>
    <p:sldId id="268" r:id="rId4"/>
    <p:sldId id="272" r:id="rId5"/>
    <p:sldId id="262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59" r:id="rId14"/>
    <p:sldId id="258" r:id="rId15"/>
    <p:sldId id="266" r:id="rId16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6441" autoAdjust="0"/>
  </p:normalViewPr>
  <p:slideViewPr>
    <p:cSldViewPr snapToGrid="0" showGuides="1">
      <p:cViewPr varScale="1">
        <p:scale>
          <a:sx n="109" d="100"/>
          <a:sy n="109" d="100"/>
        </p:scale>
        <p:origin x="150" y="288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86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52-49DB-8A4D-E053A3651D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ln w="28575" cap="rnd">
              <a:solidFill>
                <a:srgbClr val="66718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67181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52-49DB-8A4D-E053A3651D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0353F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52-49DB-8A4D-E053A3651D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0004176"/>
        <c:axId val="-1669996560"/>
      </c:lineChart>
      <c:catAx>
        <c:axId val="-167000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69996560"/>
        <c:crosses val="autoZero"/>
        <c:auto val="1"/>
        <c:lblAlgn val="ctr"/>
        <c:lblOffset val="100"/>
        <c:noMultiLvlLbl val="0"/>
      </c:catAx>
      <c:valAx>
        <c:axId val="-166999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7000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Model 1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5 Epoch</c:v>
                </c:pt>
                <c:pt idx="1">
                  <c:v>10 Epoch</c:v>
                </c:pt>
                <c:pt idx="2">
                  <c:v>15 Epoch</c:v>
                </c:pt>
                <c:pt idx="3">
                  <c:v>20 Epoch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0.32090000000000002</c:v>
                </c:pt>
                <c:pt idx="1">
                  <c:v>0.32379999999999998</c:v>
                </c:pt>
                <c:pt idx="2">
                  <c:v>0.308</c:v>
                </c:pt>
                <c:pt idx="3">
                  <c:v>0.33750000000000002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F9-404C-AB7C-CB1B359C9D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Model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5 Epoch</c:v>
                </c:pt>
                <c:pt idx="1">
                  <c:v>10 Epoch</c:v>
                </c:pt>
                <c:pt idx="2">
                  <c:v>15 Epoch</c:v>
                </c:pt>
                <c:pt idx="3">
                  <c:v>20 Epoch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0.63680000000000003</c:v>
                </c:pt>
                <c:pt idx="1">
                  <c:v>0.58709999999999996</c:v>
                </c:pt>
                <c:pt idx="2">
                  <c:v>0.65559999999999996</c:v>
                </c:pt>
                <c:pt idx="3">
                  <c:v>0.67400000000000004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F9-404C-AB7C-CB1B359C9D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735762032"/>
        <c:axId val="-1735761488"/>
      </c:barChart>
      <c:catAx>
        <c:axId val="-17357620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35761488"/>
        <c:crosses val="autoZero"/>
        <c:auto val="1"/>
        <c:lblAlgn val="ctr"/>
        <c:lblOffset val="100"/>
        <c:noMultiLvlLbl val="0"/>
      </c:catAx>
      <c:valAx>
        <c:axId val="-173576148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73576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Adam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15 Epoch</c:v>
                </c:pt>
                <c:pt idx="1">
                  <c:v>30 Epoch</c:v>
                </c:pt>
                <c:pt idx="2">
                  <c:v>45 Epoch</c:v>
                </c:pt>
                <c:pt idx="3">
                  <c:v>60 Epoch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0.6089</c:v>
                </c:pt>
                <c:pt idx="1">
                  <c:v>0.60189999999999999</c:v>
                </c:pt>
                <c:pt idx="2">
                  <c:v>0.60609999999999997</c:v>
                </c:pt>
                <c:pt idx="3">
                  <c:v>0.6109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61-4A2F-BE1C-C2D7EFBDC2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RMSprop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15 Epoch</c:v>
                </c:pt>
                <c:pt idx="1">
                  <c:v>30 Epoch</c:v>
                </c:pt>
                <c:pt idx="2">
                  <c:v>45 Epoch</c:v>
                </c:pt>
                <c:pt idx="3">
                  <c:v>60 Epoch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0.63329999999999997</c:v>
                </c:pt>
                <c:pt idx="1">
                  <c:v>0.60699999999999998</c:v>
                </c:pt>
                <c:pt idx="2">
                  <c:v>0.64249999999999996</c:v>
                </c:pt>
                <c:pt idx="3">
                  <c:v>0.69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61-4A2F-BE1C-C2D7EFBDC2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781335632"/>
        <c:axId val="-1781335088"/>
      </c:barChart>
      <c:catAx>
        <c:axId val="-1781335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35088"/>
        <c:crosses val="autoZero"/>
        <c:auto val="1"/>
        <c:lblAlgn val="ctr"/>
        <c:lblOffset val="100"/>
        <c:noMultiLvlLbl val="0"/>
      </c:catAx>
      <c:valAx>
        <c:axId val="-178133508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78133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TruePositive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4330690483922106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27D-4D41-8FAA-3C4E35205E81}"/>
                </c:ext>
              </c:extLst>
            </c:dLbl>
            <c:dLbl>
              <c:idx val="1"/>
              <c:layout>
                <c:manualLayout>
                  <c:x val="-2.0275575403268496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27D-4D41-8FAA-3C4E35205E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90 Percentile</c:v>
                </c:pt>
                <c:pt idx="1">
                  <c:v>95 Percentile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1810</c:v>
                </c:pt>
                <c:pt idx="1">
                  <c:v>1397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27D-4D41-8FAA-3C4E35205E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TrueNegative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90 Percentile</c:v>
                </c:pt>
                <c:pt idx="1">
                  <c:v>95 Percentile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276480</c:v>
                </c:pt>
                <c:pt idx="1">
                  <c:v>285158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27D-4D41-8FAA-3C4E35205E8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FalsePositive</c:v>
                </c:pt>
              </c:strCache>
            </c:strRef>
          </c:tx>
          <c:spPr>
            <a:solidFill>
              <a:schemeClr val="bg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90 Percentile</c:v>
                </c:pt>
                <c:pt idx="1">
                  <c:v>95 Percentile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19120</c:v>
                </c:pt>
                <c:pt idx="1">
                  <c:v>10442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7D-4D41-8FAA-3C4E35205E8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FalseNegative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90 Percentile</c:v>
                </c:pt>
                <c:pt idx="1">
                  <c:v>95 Percentile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2590</c:v>
                </c:pt>
                <c:pt idx="1">
                  <c:v>3003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27D-4D41-8FAA-3C4E35205E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781329648"/>
        <c:axId val="-1781342160"/>
      </c:barChart>
      <c:catAx>
        <c:axId val="-17813296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781342160"/>
        <c:crosses val="autoZero"/>
        <c:auto val="1"/>
        <c:lblAlgn val="ctr"/>
        <c:lblOffset val="100"/>
        <c:noMultiLvlLbl val="0"/>
      </c:catAx>
      <c:valAx>
        <c:axId val="-178134216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781329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53F-4427-9E9A-FBD12004E2A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ln w="28575" cap="rnd">
              <a:solidFill>
                <a:srgbClr val="66718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67181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53F-4427-9E9A-FBD12004E2A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0353F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53F-4427-9E9A-FBD12004E2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0004176"/>
        <c:axId val="-1669996560"/>
      </c:lineChart>
      <c:catAx>
        <c:axId val="-167000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69996560"/>
        <c:crosses val="autoZero"/>
        <c:auto val="1"/>
        <c:lblAlgn val="ctr"/>
        <c:lblOffset val="100"/>
        <c:noMultiLvlLbl val="0"/>
      </c:catAx>
      <c:valAx>
        <c:axId val="-166999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7000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Data Distribution</a:t>
            </a:r>
          </a:p>
        </c:rich>
      </c:tx>
      <c:layout>
        <c:manualLayout>
          <c:xMode val="edge"/>
          <c:yMode val="edge"/>
          <c:x val="0.2601616165504305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Correct Values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0-1mln</c:v>
                </c:pt>
                <c:pt idx="1">
                  <c:v>1-5mln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1</c:v>
                </c:pt>
                <c:pt idx="1">
                  <c:v>0.96199999999999997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42-4C4D-A9F4-F685EBE21E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Anomalous Values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2.2220744727384705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FF9-4EC4-9E32-D592EE8AFD7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0-1mln</c:v>
                </c:pt>
                <c:pt idx="1">
                  <c:v>1-5mln</c:v>
                </c:pt>
              </c:strCache>
            </c:strRef>
          </c:cat>
          <c:val>
            <c:numRef>
              <c:f>Sheet1!$C$2:$C$3</c:f>
              <c:numCache>
                <c:formatCode>0.00%</c:formatCode>
                <c:ptCount val="2"/>
                <c:pt idx="0" formatCode="0%">
                  <c:v>0</c:v>
                </c:pt>
                <c:pt idx="1">
                  <c:v>3.7999999999999999E-2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69-4FD8-B05B-5A10A4C34CC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79984"/>
        <c:crosses val="autoZero"/>
        <c:auto val="1"/>
        <c:lblAlgn val="ctr"/>
        <c:lblOffset val="100"/>
        <c:noMultiLvlLbl val="0"/>
      </c:catAx>
      <c:valAx>
        <c:axId val="-161727998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% Distribution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Data Distribution</a:t>
            </a:r>
          </a:p>
        </c:rich>
      </c:tx>
      <c:layout>
        <c:manualLayout>
          <c:xMode val="edge"/>
          <c:yMode val="edge"/>
          <c:x val="0.2601616165504305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Correct Values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0-1mln</c:v>
                </c:pt>
                <c:pt idx="1">
                  <c:v>1-5mln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1</c:v>
                </c:pt>
                <c:pt idx="1">
                  <c:v>0.96199999999999997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C2-4847-AA74-894E487E59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Anomalous Values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2.2220744727384705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C2-4847-AA74-894E487E59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0-1mln</c:v>
                </c:pt>
                <c:pt idx="1">
                  <c:v>1-5mln</c:v>
                </c:pt>
              </c:strCache>
            </c:strRef>
          </c:cat>
          <c:val>
            <c:numRef>
              <c:f>Sheet1!$C$2:$C$3</c:f>
              <c:numCache>
                <c:formatCode>0.00%</c:formatCode>
                <c:ptCount val="2"/>
                <c:pt idx="0" formatCode="0%">
                  <c:v>0</c:v>
                </c:pt>
                <c:pt idx="1">
                  <c:v>3.7999999999999999E-2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C2-4847-AA74-894E487E597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79984"/>
        <c:crosses val="autoZero"/>
        <c:auto val="1"/>
        <c:lblAlgn val="ctr"/>
        <c:lblOffset val="100"/>
        <c:noMultiLvlLbl val="0"/>
      </c:catAx>
      <c:valAx>
        <c:axId val="-161727998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% Distribution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Model 1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5 Epoch</c:v>
                </c:pt>
                <c:pt idx="1">
                  <c:v>10 Epoch</c:v>
                </c:pt>
                <c:pt idx="2">
                  <c:v>15 Epoch</c:v>
                </c:pt>
                <c:pt idx="3">
                  <c:v>20 Epoch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0.32090000000000002</c:v>
                </c:pt>
                <c:pt idx="1">
                  <c:v>0.32379999999999998</c:v>
                </c:pt>
                <c:pt idx="2">
                  <c:v>0.308</c:v>
                </c:pt>
                <c:pt idx="3">
                  <c:v>0.33750000000000002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3E-489F-A73B-5BDEAE13F5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Model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5 Epoch</c:v>
                </c:pt>
                <c:pt idx="1">
                  <c:v>10 Epoch</c:v>
                </c:pt>
                <c:pt idx="2">
                  <c:v>15 Epoch</c:v>
                </c:pt>
                <c:pt idx="3">
                  <c:v>20 Epoch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0.63680000000000003</c:v>
                </c:pt>
                <c:pt idx="1">
                  <c:v>0.58709999999999996</c:v>
                </c:pt>
                <c:pt idx="2">
                  <c:v>0.65559999999999996</c:v>
                </c:pt>
                <c:pt idx="3">
                  <c:v>0.67400000000000004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3E-40D0-96D1-8272E4499D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735762032"/>
        <c:axId val="-1735761488"/>
      </c:barChart>
      <c:catAx>
        <c:axId val="-17357620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35761488"/>
        <c:crosses val="autoZero"/>
        <c:auto val="1"/>
        <c:lblAlgn val="ctr"/>
        <c:lblOffset val="100"/>
        <c:noMultiLvlLbl val="0"/>
      </c:catAx>
      <c:valAx>
        <c:axId val="-173576148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73576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Adam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15 Epoch</c:v>
                </c:pt>
                <c:pt idx="1">
                  <c:v>30 Epoch</c:v>
                </c:pt>
                <c:pt idx="2">
                  <c:v>45 Epoch</c:v>
                </c:pt>
                <c:pt idx="3">
                  <c:v>60 Epoch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0.6089</c:v>
                </c:pt>
                <c:pt idx="1">
                  <c:v>0.60189999999999999</c:v>
                </c:pt>
                <c:pt idx="2">
                  <c:v>0.60609999999999997</c:v>
                </c:pt>
                <c:pt idx="3">
                  <c:v>0.6109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7E-455B-9491-93702A8346F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RMSprop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15 Epoch</c:v>
                </c:pt>
                <c:pt idx="1">
                  <c:v>30 Epoch</c:v>
                </c:pt>
                <c:pt idx="2">
                  <c:v>45 Epoch</c:v>
                </c:pt>
                <c:pt idx="3">
                  <c:v>60 Epoch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0.63329999999999997</c:v>
                </c:pt>
                <c:pt idx="1">
                  <c:v>0.60699999999999998</c:v>
                </c:pt>
                <c:pt idx="2">
                  <c:v>0.64249999999999996</c:v>
                </c:pt>
                <c:pt idx="3">
                  <c:v>0.69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E4-4698-9F76-51CF6849B6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781335632"/>
        <c:axId val="-1781335088"/>
      </c:barChart>
      <c:catAx>
        <c:axId val="-1781335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35088"/>
        <c:crosses val="autoZero"/>
        <c:auto val="1"/>
        <c:lblAlgn val="ctr"/>
        <c:lblOffset val="100"/>
        <c:noMultiLvlLbl val="0"/>
      </c:catAx>
      <c:valAx>
        <c:axId val="-178133508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78133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TruePositive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4330690483922106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59B-4AFB-BA1B-8708F6EAD010}"/>
                </c:ext>
              </c:extLst>
            </c:dLbl>
            <c:dLbl>
              <c:idx val="1"/>
              <c:layout>
                <c:manualLayout>
                  <c:x val="-2.0275575403268496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59B-4AFB-BA1B-8708F6EAD0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90 Percentile</c:v>
                </c:pt>
                <c:pt idx="1">
                  <c:v>95 Percentile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1810</c:v>
                </c:pt>
                <c:pt idx="1">
                  <c:v>1397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0-4EFB-878B-A162AA7765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TrueNegative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90 Percentile</c:v>
                </c:pt>
                <c:pt idx="1">
                  <c:v>95 Percentile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276480</c:v>
                </c:pt>
                <c:pt idx="1">
                  <c:v>285158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9B-4AFB-BA1B-8708F6EAD01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FalsePositive</c:v>
                </c:pt>
              </c:strCache>
            </c:strRef>
          </c:tx>
          <c:spPr>
            <a:solidFill>
              <a:schemeClr val="bg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90 Percentile</c:v>
                </c:pt>
                <c:pt idx="1">
                  <c:v>95 Percentile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19120</c:v>
                </c:pt>
                <c:pt idx="1">
                  <c:v>10442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9B-4AFB-BA1B-8708F6EAD01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FalseNegative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90 Percentile</c:v>
                </c:pt>
                <c:pt idx="1">
                  <c:v>95 Percentile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2590</c:v>
                </c:pt>
                <c:pt idx="1">
                  <c:v>3003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9B-4AFB-BA1B-8708F6EAD0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781329648"/>
        <c:axId val="-1781342160"/>
      </c:barChart>
      <c:catAx>
        <c:axId val="-17813296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781342160"/>
        <c:crosses val="autoZero"/>
        <c:auto val="1"/>
        <c:lblAlgn val="ctr"/>
        <c:lblOffset val="100"/>
        <c:noMultiLvlLbl val="0"/>
      </c:catAx>
      <c:valAx>
        <c:axId val="-178134216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781329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b="1" dirty="0" err="1">
                <a:latin typeface="+mj-lt"/>
              </a:rPr>
              <a:t>Accuracy</a:t>
            </a:r>
            <a:endParaRPr lang="it-IT" b="1" dirty="0"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2">
                  <c:v>15 Epochs</c:v>
                </c:pt>
                <c:pt idx="5">
                  <c:v>30 Epochs</c:v>
                </c:pt>
                <c:pt idx="8">
                  <c:v>45 Epochs</c:v>
                </c:pt>
                <c:pt idx="11">
                  <c:v>60 Epochs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0.58020000000000005</c:v>
                </c:pt>
                <c:pt idx="1">
                  <c:v>0.56310000000000004</c:v>
                </c:pt>
                <c:pt idx="2">
                  <c:v>0.57979999999999998</c:v>
                </c:pt>
                <c:pt idx="3">
                  <c:v>0.62909999999999999</c:v>
                </c:pt>
                <c:pt idx="4">
                  <c:v>0.63339999999999996</c:v>
                </c:pt>
                <c:pt idx="5">
                  <c:v>0.64170000000000005</c:v>
                </c:pt>
                <c:pt idx="6">
                  <c:v>0.58740000000000003</c:v>
                </c:pt>
                <c:pt idx="7">
                  <c:v>0.57840000000000003</c:v>
                </c:pt>
                <c:pt idx="8">
                  <c:v>0.57969999999999999</c:v>
                </c:pt>
                <c:pt idx="9">
                  <c:v>0.61970000000000003</c:v>
                </c:pt>
                <c:pt idx="10">
                  <c:v>0.61880000000000002</c:v>
                </c:pt>
                <c:pt idx="11">
                  <c:v>0.62760000000000005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9C3B-4413-9F79-FEFA9D1900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735757680"/>
        <c:axId val="-1735755504"/>
      </c:lineChart>
      <c:cat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735755504"/>
        <c:crosses val="autoZero"/>
        <c:auto val="1"/>
        <c:lblAlgn val="ctr"/>
        <c:lblOffset val="100"/>
        <c:noMultiLvlLbl val="1"/>
      </c:catAx>
      <c:valAx>
        <c:axId val="-173575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735757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b="1" dirty="0" err="1">
                <a:latin typeface="+mj-lt"/>
              </a:rPr>
              <a:t>Accuracy</a:t>
            </a:r>
            <a:endParaRPr lang="it-IT" b="1" dirty="0"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2">
                  <c:v>15 Epochs</c:v>
                </c:pt>
                <c:pt idx="5">
                  <c:v>30 Epochs</c:v>
                </c:pt>
                <c:pt idx="8">
                  <c:v>45 Epochs</c:v>
                </c:pt>
                <c:pt idx="11">
                  <c:v>60 Epochs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0.58020000000000005</c:v>
                </c:pt>
                <c:pt idx="1">
                  <c:v>0.56310000000000004</c:v>
                </c:pt>
                <c:pt idx="2">
                  <c:v>0.57979999999999998</c:v>
                </c:pt>
                <c:pt idx="3">
                  <c:v>0.62909999999999999</c:v>
                </c:pt>
                <c:pt idx="4">
                  <c:v>0.63339999999999996</c:v>
                </c:pt>
                <c:pt idx="5">
                  <c:v>0.64170000000000005</c:v>
                </c:pt>
                <c:pt idx="6">
                  <c:v>0.58740000000000003</c:v>
                </c:pt>
                <c:pt idx="7">
                  <c:v>0.57840000000000003</c:v>
                </c:pt>
                <c:pt idx="8">
                  <c:v>0.57969999999999999</c:v>
                </c:pt>
                <c:pt idx="9">
                  <c:v>0.61970000000000003</c:v>
                </c:pt>
                <c:pt idx="10">
                  <c:v>0.61880000000000002</c:v>
                </c:pt>
                <c:pt idx="11">
                  <c:v>0.62760000000000005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735757680"/>
        <c:axId val="-1735755504"/>
      </c:lineChart>
      <c:cat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735755504"/>
        <c:crosses val="autoZero"/>
        <c:auto val="1"/>
        <c:lblAlgn val="ctr"/>
        <c:lblOffset val="100"/>
        <c:noMultiLvlLbl val="1"/>
      </c:catAx>
      <c:valAx>
        <c:axId val="-173575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735757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592796-7AA1-497B-9CE9-8E8966CB8CE2}" type="datetime1">
              <a:rPr lang="it-IT" smtClean="0"/>
              <a:t>17/06/2024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EBC1D5-B3EF-4A13-8CDE-7F28DE69B96C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90146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44CD3-F172-40A6-8CC2-7C1BDB50FCCC}" type="datetime1">
              <a:rPr lang="it-IT" smtClean="0"/>
              <a:pPr/>
              <a:t>17/06/2024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FD34AC2-3728-4A8B-B58F-6888FAEC3D20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656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34044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86910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9641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592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0620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76273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4815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06542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2476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78553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2314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6273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415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680C2F-E619-4E2B-98D8-9919014BF7EE}" type="datetime1">
              <a:rPr lang="it-IT" noProof="0" smtClean="0"/>
              <a:t>17/06/2024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EE3EE3-319B-4C93-A32E-F64B3033E57B}" type="datetime1">
              <a:rPr lang="it-IT" noProof="0" smtClean="0"/>
              <a:t>17/06/2024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0A9B30-32BF-442A-B130-C9B2A356DE7F}" type="datetime1">
              <a:rPr lang="it-IT" noProof="0" smtClean="0"/>
              <a:t>17/06/2024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54DC4D-4BAB-43AA-A021-28B909AD3CA4}" type="datetime1">
              <a:rPr lang="it-IT" noProof="0" smtClean="0"/>
              <a:t>17/06/2024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117723-EB04-4C04-9674-58A429F184E6}" type="datetime1">
              <a:rPr lang="it-IT" noProof="0" smtClean="0"/>
              <a:t>17/06/2024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E15B3F-4F63-4854-B260-644CB8AE9876}" type="datetime1">
              <a:rPr lang="it-IT" noProof="0" smtClean="0"/>
              <a:t>17/06/2024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E3B526-7D30-4D51-AA76-7FA42F009E0B}" type="datetime1">
              <a:rPr lang="it-IT" noProof="0" smtClean="0"/>
              <a:t>17/06/2024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5E6CD4-BACA-4755-A5FF-8B9C7B679C7B}" type="datetime1">
              <a:rPr lang="it-IT" noProof="0" smtClean="0"/>
              <a:t>17/06/2024</a:t>
            </a:fld>
            <a:endParaRPr lang="it-IT" noProof="0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2178BE-F2FA-4842-89B9-5AB859F2200B}" type="datetime1">
              <a:rPr lang="it-IT" noProof="0" smtClean="0"/>
              <a:t>17/06/2024</a:t>
            </a:fld>
            <a:endParaRPr lang="it-IT" noProof="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4AF1B6-DBC2-4905-A758-9C352F9780A8}" type="datetime1">
              <a:rPr lang="it-IT" noProof="0" smtClean="0"/>
              <a:t>17/06/2024</a:t>
            </a:fld>
            <a:endParaRPr lang="it-IT" noProof="0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6C0DB5-C28F-411E-89D7-2AE292A03A8E}" type="datetime1">
              <a:rPr lang="it-IT" noProof="0" smtClean="0"/>
              <a:t>17/06/2024</a:t>
            </a:fld>
            <a:endParaRPr lang="it-IT" noProof="0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‹#›</a:t>
            </a:fld>
            <a:endParaRPr lang="it-IT" noProof="0" dirty="0"/>
          </a:p>
        </p:txBody>
      </p:sp>
      <p:sp>
        <p:nvSpPr>
          <p:cNvPr id="6" name="Figura a mano libera: Forma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7" name="Figura a mano libera: Forma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465EC4-9DBE-48F2-9E50-89249D3E8290}" type="datetime1">
              <a:rPr lang="it-IT" noProof="0" smtClean="0"/>
              <a:t>17/06/2024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D3C9841-ED8B-4C1E-8E02-F067D670649A}" type="datetime1">
              <a:rPr lang="it-IT" noProof="0" smtClean="0"/>
              <a:t>17/06/2024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28E537-E56B-49CA-B596-52598082FBE8}" type="slidenum">
              <a:rPr lang="it-IT" noProof="0" smtClean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9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9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chart" Target="../charts/chart8.xml"/><Relationship Id="rId3" Type="http://schemas.openxmlformats.org/officeDocument/2006/relationships/chart" Target="../charts/chart5.xml"/><Relationship Id="rId7" Type="http://schemas.microsoft.com/office/2007/relationships/hdphoto" Target="../media/hdphoto2.wdp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11" Type="http://schemas.openxmlformats.org/officeDocument/2006/relationships/image" Target="../media/image5.png"/><Relationship Id="rId5" Type="http://schemas.openxmlformats.org/officeDocument/2006/relationships/chart" Target="../charts/chart7.xml"/><Relationship Id="rId10" Type="http://schemas.openxmlformats.org/officeDocument/2006/relationships/image" Target="../media/image4.jpeg"/><Relationship Id="rId4" Type="http://schemas.openxmlformats.org/officeDocument/2006/relationships/chart" Target="../charts/chart6.xml"/><Relationship Id="rId9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chart" Target="../charts/chart9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12.xml"/><Relationship Id="rId5" Type="http://schemas.openxmlformats.org/officeDocument/2006/relationships/chart" Target="../charts/chart11.xml"/><Relationship Id="rId10" Type="http://schemas.microsoft.com/office/2007/relationships/hdphoto" Target="../media/hdphoto4.wdp"/><Relationship Id="rId4" Type="http://schemas.openxmlformats.org/officeDocument/2006/relationships/chart" Target="../charts/chart10.xml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2.png"/><Relationship Id="rId7" Type="http://schemas.openxmlformats.org/officeDocument/2006/relationships/image" Target="../media/image4.jpeg"/><Relationship Id="rId12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11" Type="http://schemas.openxmlformats.org/officeDocument/2006/relationships/image" Target="../media/image4.jpe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hart" Target="../charts/chart3.xml"/><Relationship Id="rId7" Type="http://schemas.microsoft.com/office/2007/relationships/hdphoto" Target="../media/hdphoto4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5.wdp"/><Relationship Id="rId3" Type="http://schemas.openxmlformats.org/officeDocument/2006/relationships/image" Target="../media/image10.png"/><Relationship Id="rId7" Type="http://schemas.openxmlformats.org/officeDocument/2006/relationships/chart" Target="../charts/chart4.xml"/><Relationship Id="rId12" Type="http://schemas.openxmlformats.org/officeDocument/2006/relationships/image" Target="../media/image9.png"/><Relationship Id="rId17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6" Type="http://schemas.microsoft.com/office/2007/relationships/hdphoto" Target="../media/hdphoto8.wdp"/><Relationship Id="rId1" Type="http://schemas.openxmlformats.org/officeDocument/2006/relationships/slideLayout" Target="../slideLayouts/slideLayout6.xml"/><Relationship Id="rId6" Type="http://schemas.microsoft.com/office/2007/relationships/hdphoto" Target="../media/hdphoto7.wdp"/><Relationship Id="rId11" Type="http://schemas.microsoft.com/office/2007/relationships/hdphoto" Target="../media/hdphoto4.wdp"/><Relationship Id="rId5" Type="http://schemas.openxmlformats.org/officeDocument/2006/relationships/image" Target="../media/image11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microsoft.com/office/2007/relationships/hdphoto" Target="../media/hdphoto6.wdp"/><Relationship Id="rId9" Type="http://schemas.microsoft.com/office/2007/relationships/hdphoto" Target="../media/hdphoto1.wdp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microsoft.com/office/2007/relationships/hdphoto" Target="../media/hdphoto8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microsoft.com/office/2007/relationships/hdphoto" Target="../media/hdphoto8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 descr="Immagine in bianco e nero di una città&#10;&#10;Descrizione generata automaticament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ttangolo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7" name="Casella di testo 6"/>
          <p:cNvSpPr txBox="1"/>
          <p:nvPr/>
        </p:nvSpPr>
        <p:spPr>
          <a:xfrm>
            <a:off x="3256288" y="3444079"/>
            <a:ext cx="5679440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4400" b="1" dirty="0">
                <a:solidFill>
                  <a:schemeClr val="bg1"/>
                </a:solidFill>
                <a:latin typeface="+mj-lt"/>
              </a:rPr>
              <a:t>Big Data Engineering</a:t>
            </a:r>
          </a:p>
        </p:txBody>
      </p:sp>
      <p:sp>
        <p:nvSpPr>
          <p:cNvPr id="21" name="Casella di testo 20"/>
          <p:cNvSpPr txBox="1"/>
          <p:nvPr/>
        </p:nvSpPr>
        <p:spPr>
          <a:xfrm>
            <a:off x="4242135" y="4150067"/>
            <a:ext cx="370774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2000" dirty="0" err="1">
                <a:solidFill>
                  <a:schemeClr val="bg1"/>
                </a:solidFill>
              </a:rPr>
              <a:t>Anomaly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Detection</a:t>
            </a:r>
            <a:r>
              <a:rPr lang="it-IT" sz="2000" dirty="0">
                <a:solidFill>
                  <a:schemeClr val="bg1"/>
                </a:solidFill>
              </a:rPr>
              <a:t> in Times Series</a:t>
            </a:r>
          </a:p>
        </p:txBody>
      </p:sp>
      <p:sp>
        <p:nvSpPr>
          <p:cNvPr id="2" name="Ovale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Ova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1" name="Ova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" name="Titolo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igura a mano libera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44" name="Casella di testo 43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9</a:t>
            </a:r>
          </a:p>
        </p:txBody>
      </p:sp>
      <p:grpSp>
        <p:nvGrpSpPr>
          <p:cNvPr id="161" name="Gruppo 16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6745" y="808311"/>
            <a:ext cx="10738510" cy="5358883"/>
            <a:chOff x="867916" y="909911"/>
            <a:chExt cx="10738510" cy="5358883"/>
          </a:xfrm>
        </p:grpSpPr>
        <p:grpSp>
          <p:nvGrpSpPr>
            <p:cNvPr id="156" name="Gruppo 155"/>
            <p:cNvGrpSpPr/>
            <p:nvPr/>
          </p:nvGrpSpPr>
          <p:grpSpPr>
            <a:xfrm>
              <a:off x="867916" y="909911"/>
              <a:ext cx="4999935" cy="5358883"/>
              <a:chOff x="867916" y="909911"/>
              <a:chExt cx="4999935" cy="5358883"/>
            </a:xfrm>
          </p:grpSpPr>
          <p:sp>
            <p:nvSpPr>
              <p:cNvPr id="78" name="Rettangolo 77"/>
              <p:cNvSpPr/>
              <p:nvPr/>
            </p:nvSpPr>
            <p:spPr>
              <a:xfrm>
                <a:off x="867916" y="1300608"/>
                <a:ext cx="4999935" cy="4968186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92" name="Casella di testo 91"/>
              <p:cNvSpPr txBox="1"/>
              <p:nvPr/>
            </p:nvSpPr>
            <p:spPr>
              <a:xfrm>
                <a:off x="1537535" y="2631499"/>
                <a:ext cx="3667008" cy="19082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it-IT" sz="2400" dirty="0">
                    <a:solidFill>
                      <a:srgbClr val="30353F"/>
                    </a:solidFill>
                  </a:rPr>
                  <a:t>Model 1 </a:t>
                </a:r>
                <a:r>
                  <a:rPr lang="it-IT" sz="2400" dirty="0" err="1">
                    <a:solidFill>
                      <a:srgbClr val="30353F"/>
                    </a:solidFill>
                  </a:rPr>
                  <a:t>is</a:t>
                </a:r>
                <a:r>
                  <a:rPr lang="it-IT" sz="2400" dirty="0">
                    <a:solidFill>
                      <a:srgbClr val="30353F"/>
                    </a:solidFill>
                  </a:rPr>
                  <a:t> more </a:t>
                </a:r>
                <a:r>
                  <a:rPr lang="it-IT" sz="2400" dirty="0" err="1">
                    <a:solidFill>
                      <a:srgbClr val="30353F"/>
                    </a:solidFill>
                  </a:rPr>
                  <a:t>complex</a:t>
                </a:r>
                <a:r>
                  <a:rPr lang="it-IT" sz="2400" dirty="0">
                    <a:solidFill>
                      <a:srgbClr val="30353F"/>
                    </a:solidFill>
                  </a:rPr>
                  <a:t>: </a:t>
                </a:r>
              </a:p>
              <a:p>
                <a:pPr marL="342900" indent="-342900" rtl="0">
                  <a:buFont typeface="Arial" panose="020B0604020202020204" pitchFamily="34" charset="0"/>
                  <a:buChar char="•"/>
                </a:pPr>
                <a:r>
                  <a:rPr lang="it-IT" sz="2000" dirty="0" err="1">
                    <a:solidFill>
                      <a:srgbClr val="30353F"/>
                    </a:solidFill>
                  </a:rPr>
                  <a:t>Deeper</a:t>
                </a:r>
                <a:endParaRPr lang="it-IT" sz="2000" dirty="0">
                  <a:solidFill>
                    <a:srgbClr val="30353F"/>
                  </a:solidFill>
                </a:endParaRPr>
              </a:p>
              <a:p>
                <a:pPr marL="342900" indent="-342900" rtl="0">
                  <a:buFont typeface="Arial" panose="020B0604020202020204" pitchFamily="34" charset="0"/>
                  <a:buChar char="•"/>
                </a:pPr>
                <a:r>
                  <a:rPr lang="it-IT" sz="2000" dirty="0" err="1">
                    <a:solidFill>
                      <a:srgbClr val="30353F"/>
                    </a:solidFill>
                  </a:rPr>
                  <a:t>Includes</a:t>
                </a:r>
                <a:r>
                  <a:rPr lang="it-IT" sz="2000" dirty="0">
                    <a:solidFill>
                      <a:srgbClr val="30353F"/>
                    </a:solidFill>
                  </a:rPr>
                  <a:t> Batch </a:t>
                </a:r>
                <a:r>
                  <a:rPr lang="it-IT" sz="2000" dirty="0" err="1">
                    <a:solidFill>
                      <a:srgbClr val="30353F"/>
                    </a:solidFill>
                  </a:rPr>
                  <a:t>Normalization</a:t>
                </a:r>
                <a:endParaRPr lang="it-IT" sz="2000" dirty="0">
                  <a:solidFill>
                    <a:srgbClr val="30353F"/>
                  </a:solidFill>
                </a:endParaRPr>
              </a:p>
              <a:p>
                <a:pPr marL="342900" indent="-342900" rtl="0">
                  <a:buFont typeface="Arial" panose="020B0604020202020204" pitchFamily="34" charset="0"/>
                  <a:buChar char="•"/>
                </a:pPr>
                <a:r>
                  <a:rPr lang="it-IT" sz="2000" dirty="0" err="1">
                    <a:solidFill>
                      <a:srgbClr val="30353F"/>
                    </a:solidFill>
                  </a:rPr>
                  <a:t>Includes</a:t>
                </a:r>
                <a:r>
                  <a:rPr lang="it-IT" sz="2000" dirty="0">
                    <a:solidFill>
                      <a:srgbClr val="30353F"/>
                    </a:solidFill>
                  </a:rPr>
                  <a:t> Dropout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solidFill>
                      <a:srgbClr val="30353F"/>
                    </a:solidFill>
                  </a:rPr>
                  <a:t>5 </a:t>
                </a:r>
                <a:r>
                  <a:rPr lang="it-IT" sz="2000" dirty="0" err="1">
                    <a:solidFill>
                      <a:srgbClr val="30353F"/>
                    </a:solidFill>
                  </a:rPr>
                  <a:t>encoding</a:t>
                </a:r>
                <a:r>
                  <a:rPr lang="it-IT" sz="2000" dirty="0">
                    <a:solidFill>
                      <a:srgbClr val="30353F"/>
                    </a:solidFill>
                  </a:rPr>
                  <a:t> </a:t>
                </a:r>
                <a:r>
                  <a:rPr lang="it-IT" sz="2000" dirty="0" err="1">
                    <a:solidFill>
                      <a:srgbClr val="30353F"/>
                    </a:solidFill>
                  </a:rPr>
                  <a:t>layers</a:t>
                </a:r>
                <a:endParaRPr lang="it-IT" sz="2000" dirty="0">
                  <a:solidFill>
                    <a:srgbClr val="30353F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solidFill>
                      <a:srgbClr val="30353F"/>
                    </a:solidFill>
                  </a:rPr>
                  <a:t>5</a:t>
                </a:r>
                <a:r>
                  <a:rPr lang="it-IT" sz="2000">
                    <a:solidFill>
                      <a:srgbClr val="30353F"/>
                    </a:solidFill>
                  </a:rPr>
                  <a:t> </a:t>
                </a:r>
                <a:r>
                  <a:rPr lang="it-IT" sz="2000" dirty="0">
                    <a:solidFill>
                      <a:srgbClr val="30353F"/>
                    </a:solidFill>
                  </a:rPr>
                  <a:t>decoding </a:t>
                </a:r>
                <a:r>
                  <a:rPr lang="it-IT" sz="2000" dirty="0" err="1">
                    <a:solidFill>
                      <a:srgbClr val="30353F"/>
                    </a:solidFill>
                  </a:rPr>
                  <a:t>layers</a:t>
                </a:r>
                <a:endParaRPr lang="it-IT" sz="2000" dirty="0">
                  <a:solidFill>
                    <a:srgbClr val="30353F"/>
                  </a:solidFill>
                </a:endParaRPr>
              </a:p>
            </p:txBody>
          </p:sp>
          <p:sp>
            <p:nvSpPr>
              <p:cNvPr id="96" name="Casella di testo 95"/>
              <p:cNvSpPr txBox="1"/>
              <p:nvPr/>
            </p:nvSpPr>
            <p:spPr>
              <a:xfrm>
                <a:off x="2463789" y="1849875"/>
                <a:ext cx="180818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it-IT" sz="3600" b="1" dirty="0">
                    <a:solidFill>
                      <a:srgbClr val="30353F"/>
                    </a:solidFill>
                    <a:latin typeface="+mj-lt"/>
                  </a:rPr>
                  <a:t>Model 1</a:t>
                </a:r>
              </a:p>
            </p:txBody>
          </p:sp>
          <p:sp>
            <p:nvSpPr>
              <p:cNvPr id="42" name="Ovale 41"/>
              <p:cNvSpPr/>
              <p:nvPr/>
            </p:nvSpPr>
            <p:spPr>
              <a:xfrm>
                <a:off x="3043636" y="909911"/>
                <a:ext cx="648489" cy="64848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</p:grpSp>
        <p:grpSp>
          <p:nvGrpSpPr>
            <p:cNvPr id="125" name="Gruppo 124"/>
            <p:cNvGrpSpPr/>
            <p:nvPr/>
          </p:nvGrpSpPr>
          <p:grpSpPr>
            <a:xfrm>
              <a:off x="5238734" y="2208427"/>
              <a:ext cx="4008" cy="757153"/>
              <a:chOff x="8431947" y="2208427"/>
              <a:chExt cx="4008" cy="757153"/>
            </a:xfrm>
          </p:grpSpPr>
          <p:sp>
            <p:nvSpPr>
              <p:cNvPr id="105" name="Casella di testo 104"/>
              <p:cNvSpPr txBox="1"/>
              <p:nvPr/>
            </p:nvSpPr>
            <p:spPr>
              <a:xfrm>
                <a:off x="8435890" y="2208427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rtl="0"/>
                <a:endParaRPr lang="it-IT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Casella di testo 105"/>
              <p:cNvSpPr txBox="1"/>
              <p:nvPr/>
            </p:nvSpPr>
            <p:spPr>
              <a:xfrm>
                <a:off x="8431947" y="2491310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rtl="0"/>
                <a:endParaRPr lang="it-IT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0" name="Casella di testo 119"/>
              <p:cNvSpPr txBox="1"/>
              <p:nvPr/>
            </p:nvSpPr>
            <p:spPr>
              <a:xfrm>
                <a:off x="8431947" y="2780914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rtl="0"/>
                <a:endParaRPr lang="it-IT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5" name="Gruppo 154"/>
            <p:cNvGrpSpPr/>
            <p:nvPr/>
          </p:nvGrpSpPr>
          <p:grpSpPr>
            <a:xfrm>
              <a:off x="6606491" y="909911"/>
              <a:ext cx="4999935" cy="5358883"/>
              <a:chOff x="6907519" y="909911"/>
              <a:chExt cx="4999935" cy="5358883"/>
            </a:xfrm>
          </p:grpSpPr>
          <p:sp>
            <p:nvSpPr>
              <p:cNvPr id="146" name="Rettangolo 145"/>
              <p:cNvSpPr/>
              <p:nvPr/>
            </p:nvSpPr>
            <p:spPr>
              <a:xfrm>
                <a:off x="6907519" y="1313186"/>
                <a:ext cx="4999935" cy="4955608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148" name="Ovale 147"/>
              <p:cNvSpPr/>
              <p:nvPr/>
            </p:nvSpPr>
            <p:spPr>
              <a:xfrm>
                <a:off x="9083247" y="909911"/>
                <a:ext cx="648489" cy="648489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153" name="Casella di testo 152"/>
              <p:cNvSpPr txBox="1"/>
              <p:nvPr/>
            </p:nvSpPr>
            <p:spPr>
              <a:xfrm>
                <a:off x="7925194" y="2631499"/>
                <a:ext cx="3312641" cy="17543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it-IT" sz="2400" dirty="0">
                    <a:solidFill>
                      <a:srgbClr val="30353F"/>
                    </a:solidFill>
                  </a:rPr>
                  <a:t>Model 2 </a:t>
                </a:r>
                <a:r>
                  <a:rPr lang="it-IT" sz="2400" dirty="0" err="1">
                    <a:solidFill>
                      <a:srgbClr val="30353F"/>
                    </a:solidFill>
                  </a:rPr>
                  <a:t>is</a:t>
                </a:r>
                <a:r>
                  <a:rPr lang="it-IT" sz="2400" dirty="0">
                    <a:solidFill>
                      <a:srgbClr val="30353F"/>
                    </a:solidFill>
                  </a:rPr>
                  <a:t> </a:t>
                </a:r>
                <a:r>
                  <a:rPr lang="it-IT" sz="2400" dirty="0" err="1">
                    <a:solidFill>
                      <a:srgbClr val="30353F"/>
                    </a:solidFill>
                  </a:rPr>
                  <a:t>simpler</a:t>
                </a:r>
                <a:r>
                  <a:rPr lang="it-IT" sz="2400" dirty="0">
                    <a:solidFill>
                      <a:srgbClr val="30353F"/>
                    </a:solidFill>
                  </a:rPr>
                  <a:t>:</a:t>
                </a:r>
              </a:p>
              <a:p>
                <a:pPr marL="342900" indent="-342900" rtl="0">
                  <a:buFont typeface="Arial" panose="020B0604020202020204" pitchFamily="34" charset="0"/>
                  <a:buChar char="•"/>
                </a:pPr>
                <a:r>
                  <a:rPr lang="it-IT" dirty="0" err="1">
                    <a:solidFill>
                      <a:srgbClr val="30353F"/>
                    </a:solidFill>
                  </a:rPr>
                  <a:t>Less</a:t>
                </a:r>
                <a:r>
                  <a:rPr lang="it-IT" dirty="0">
                    <a:solidFill>
                      <a:srgbClr val="30353F"/>
                    </a:solidFill>
                  </a:rPr>
                  <a:t> deep</a:t>
                </a:r>
              </a:p>
              <a:p>
                <a:pPr marL="342900" indent="-342900" rtl="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30353F"/>
                    </a:solidFill>
                  </a:rPr>
                  <a:t>No Batch </a:t>
                </a:r>
                <a:r>
                  <a:rPr lang="it-IT" dirty="0" err="1">
                    <a:solidFill>
                      <a:srgbClr val="30353F"/>
                    </a:solidFill>
                  </a:rPr>
                  <a:t>Normalization</a:t>
                </a:r>
                <a:endParaRPr lang="it-IT" dirty="0">
                  <a:solidFill>
                    <a:srgbClr val="30353F"/>
                  </a:solidFill>
                </a:endParaRPr>
              </a:p>
              <a:p>
                <a:pPr marL="342900" indent="-342900" rtl="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30353F"/>
                    </a:solidFill>
                  </a:rPr>
                  <a:t>No Dropout</a:t>
                </a:r>
              </a:p>
              <a:p>
                <a:pPr marL="342900" indent="-342900" rtl="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30353F"/>
                    </a:solidFill>
                  </a:rPr>
                  <a:t>3 </a:t>
                </a:r>
                <a:r>
                  <a:rPr lang="it-IT" dirty="0" err="1">
                    <a:solidFill>
                      <a:srgbClr val="30353F"/>
                    </a:solidFill>
                  </a:rPr>
                  <a:t>encoding</a:t>
                </a:r>
                <a:r>
                  <a:rPr lang="it-IT" dirty="0">
                    <a:solidFill>
                      <a:srgbClr val="30353F"/>
                    </a:solidFill>
                  </a:rPr>
                  <a:t> </a:t>
                </a:r>
                <a:r>
                  <a:rPr lang="it-IT" dirty="0" err="1">
                    <a:solidFill>
                      <a:srgbClr val="30353F"/>
                    </a:solidFill>
                  </a:rPr>
                  <a:t>layers</a:t>
                </a:r>
                <a:endParaRPr lang="it-IT" dirty="0">
                  <a:solidFill>
                    <a:srgbClr val="30353F"/>
                  </a:solidFill>
                </a:endParaRPr>
              </a:p>
              <a:p>
                <a:pPr marL="342900" indent="-342900" rtl="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30353F"/>
                    </a:solidFill>
                  </a:rPr>
                  <a:t>3 decoding </a:t>
                </a:r>
                <a:r>
                  <a:rPr lang="it-IT" dirty="0" err="1">
                    <a:solidFill>
                      <a:srgbClr val="30353F"/>
                    </a:solidFill>
                  </a:rPr>
                  <a:t>layers</a:t>
                </a:r>
                <a:endParaRPr lang="it-IT" dirty="0">
                  <a:solidFill>
                    <a:srgbClr val="30353F"/>
                  </a:solidFill>
                </a:endParaRPr>
              </a:p>
            </p:txBody>
          </p:sp>
          <p:sp>
            <p:nvSpPr>
              <p:cNvPr id="154" name="Casella di testo 153"/>
              <p:cNvSpPr txBox="1"/>
              <p:nvPr/>
            </p:nvSpPr>
            <p:spPr>
              <a:xfrm>
                <a:off x="7751165" y="1880652"/>
                <a:ext cx="331264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it-IT" sz="3200" b="1" dirty="0">
                    <a:solidFill>
                      <a:srgbClr val="30353F"/>
                    </a:solidFill>
                    <a:latin typeface="+mj-lt"/>
                  </a:rPr>
                  <a:t>Model 2</a:t>
                </a:r>
              </a:p>
            </p:txBody>
          </p:sp>
        </p:grpSp>
      </p:grpSp>
      <p:sp>
        <p:nvSpPr>
          <p:cNvPr id="62" name="Casella di testo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118709" y="165381"/>
            <a:ext cx="395460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Model 1 vs Model 2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6</a:t>
            </a:r>
          </a:p>
        </p:txBody>
      </p:sp>
      <p:grpSp>
        <p:nvGrpSpPr>
          <p:cNvPr id="12" name="Gruppo 11" descr="Questa è un icona di un grafico. ">
            <a:extLst>
              <a:ext uri="{FF2B5EF4-FFF2-40B4-BE49-F238E27FC236}">
                <a16:creationId xmlns:a16="http://schemas.microsoft.com/office/drawing/2014/main" id="{FD94C7F2-83E4-84BE-86C8-1AECA0671A04}"/>
              </a:ext>
            </a:extLst>
          </p:cNvPr>
          <p:cNvGrpSpPr/>
          <p:nvPr/>
        </p:nvGrpSpPr>
        <p:grpSpPr>
          <a:xfrm>
            <a:off x="3030580" y="1039308"/>
            <a:ext cx="392258" cy="186494"/>
            <a:chOff x="4254500" y="2100263"/>
            <a:chExt cx="1906588" cy="906463"/>
          </a:xfrm>
        </p:grpSpPr>
        <p:sp>
          <p:nvSpPr>
            <p:cNvPr id="13" name="Figura a mano libera 5">
              <a:extLst>
                <a:ext uri="{FF2B5EF4-FFF2-40B4-BE49-F238E27FC236}">
                  <a16:creationId xmlns:a16="http://schemas.microsoft.com/office/drawing/2014/main" id="{454371AC-5103-7348-4933-81D8095554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4" name="Figura a mano libera 6">
              <a:extLst>
                <a:ext uri="{FF2B5EF4-FFF2-40B4-BE49-F238E27FC236}">
                  <a16:creationId xmlns:a16="http://schemas.microsoft.com/office/drawing/2014/main" id="{B0D07483-D8B8-EFE6-F9A3-B76AF1611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5" name="Figura a mano libera 7">
              <a:extLst>
                <a:ext uri="{FF2B5EF4-FFF2-40B4-BE49-F238E27FC236}">
                  <a16:creationId xmlns:a16="http://schemas.microsoft.com/office/drawing/2014/main" id="{DBD1ABD0-4778-F4D3-4094-94712E7C0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grpSp>
        <p:nvGrpSpPr>
          <p:cNvPr id="16" name="Gruppo 15" descr="Questa è un icona di un grafico. ">
            <a:extLst>
              <a:ext uri="{FF2B5EF4-FFF2-40B4-BE49-F238E27FC236}">
                <a16:creationId xmlns:a16="http://schemas.microsoft.com/office/drawing/2014/main" id="{EE81F035-5BF1-4408-A6CE-E9276C160E79}"/>
              </a:ext>
            </a:extLst>
          </p:cNvPr>
          <p:cNvGrpSpPr/>
          <p:nvPr/>
        </p:nvGrpSpPr>
        <p:grpSpPr>
          <a:xfrm>
            <a:off x="8769158" y="1039308"/>
            <a:ext cx="392258" cy="186494"/>
            <a:chOff x="4254500" y="2100263"/>
            <a:chExt cx="1906588" cy="906463"/>
          </a:xfrm>
        </p:grpSpPr>
        <p:sp>
          <p:nvSpPr>
            <p:cNvPr id="17" name="Figura a mano libera 5">
              <a:extLst>
                <a:ext uri="{FF2B5EF4-FFF2-40B4-BE49-F238E27FC236}">
                  <a16:creationId xmlns:a16="http://schemas.microsoft.com/office/drawing/2014/main" id="{592A0576-BED5-A9D6-EC97-EF21D4A20B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8" name="Figura a mano libera 6">
              <a:extLst>
                <a:ext uri="{FF2B5EF4-FFF2-40B4-BE49-F238E27FC236}">
                  <a16:creationId xmlns:a16="http://schemas.microsoft.com/office/drawing/2014/main" id="{AC48F2A0-ECBC-556C-D9FD-6C62DF4C6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9" name="Figura a mano libera 7">
              <a:extLst>
                <a:ext uri="{FF2B5EF4-FFF2-40B4-BE49-F238E27FC236}">
                  <a16:creationId xmlns:a16="http://schemas.microsoft.com/office/drawing/2014/main" id="{545F81AB-FA8D-89B3-6257-9CB8DE53A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197B8C09-A0D8-F060-EC3B-FF306325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78336" y="982356"/>
            <a:ext cx="8975028" cy="5521746"/>
          </a:xfrm>
          <a:prstGeom prst="rect">
            <a:avLst/>
          </a:prstGeom>
        </p:spPr>
      </p:pic>
      <p:pic>
        <p:nvPicPr>
          <p:cNvPr id="23" name="Picture 2" descr="Introduction to Apache Kafka | Confluent Documentation">
            <a:extLst>
              <a:ext uri="{FF2B5EF4-FFF2-40B4-BE49-F238E27FC236}">
                <a16:creationId xmlns:a16="http://schemas.microsoft.com/office/drawing/2014/main" id="{F0DD2823-9532-2AC8-2723-3E6DBFC90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9406" y="2132197"/>
            <a:ext cx="3977168" cy="279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7B25F236-B5C8-1F02-4799-FBA86B1C1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1803695" y="792786"/>
            <a:ext cx="6859824" cy="5270597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5" name="Rettangolo 24">
            <a:extLst>
              <a:ext uri="{FF2B5EF4-FFF2-40B4-BE49-F238E27FC236}">
                <a16:creationId xmlns:a16="http://schemas.microsoft.com/office/drawing/2014/main" id="{8D7FF300-EA26-B74B-ED40-72C7CD032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607101" y="1"/>
            <a:ext cx="52618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BFD70B1C-D828-DF52-B26E-2B4E1F937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611324" y="134385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7" name="Casella di testo 144">
            <a:extLst>
              <a:ext uri="{FF2B5EF4-FFF2-40B4-BE49-F238E27FC236}">
                <a16:creationId xmlns:a16="http://schemas.microsoft.com/office/drawing/2014/main" id="{AC0C8A50-9059-9807-9684-40BA3066E71D}"/>
              </a:ext>
            </a:extLst>
          </p:cNvPr>
          <p:cNvSpPr txBox="1"/>
          <p:nvPr/>
        </p:nvSpPr>
        <p:spPr>
          <a:xfrm>
            <a:off x="13410103" y="2332778"/>
            <a:ext cx="4005559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</a:rPr>
              <a:t>Apache Kafka is a distributed data streaming platform that allows publishing, subscribing, storing, and processing streams of records in real-time.</a:t>
            </a:r>
          </a:p>
          <a:p>
            <a:pPr algn="ctr" rtl="0"/>
            <a:endParaRPr lang="en-US" dirty="0">
              <a:solidFill>
                <a:schemeClr val="bg1"/>
              </a:solidFill>
            </a:endParaRPr>
          </a:p>
          <a:p>
            <a:pPr algn="ctr" rtl="0"/>
            <a:r>
              <a:rPr lang="en-US" dirty="0">
                <a:solidFill>
                  <a:schemeClr val="bg1"/>
                </a:solidFill>
              </a:rPr>
              <a:t>It is designed to handle data streams from multiple sources and distribute them to different consumers. </a:t>
            </a:r>
          </a:p>
          <a:p>
            <a:pPr algn="ctr" rtl="0"/>
            <a:endParaRPr lang="en-US" dirty="0">
              <a:solidFill>
                <a:schemeClr val="bg1"/>
              </a:solidFill>
            </a:endParaRPr>
          </a:p>
          <a:p>
            <a:pPr algn="ctr" rtl="0"/>
            <a:r>
              <a:rPr lang="en-US" dirty="0">
                <a:solidFill>
                  <a:schemeClr val="bg1"/>
                </a:solidFill>
              </a:rPr>
              <a:t>In essence, Kafka enables the movement of large amounts of data between multiple points simultaneously.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3F8FCAB5-5D4C-76D6-F2E7-89DCB435D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690029" y="2132197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2FB91199-B0F8-79F6-D768-ED80958BC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046164" y="5970212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magine 29">
            <a:extLst>
              <a:ext uri="{FF2B5EF4-FFF2-40B4-BE49-F238E27FC236}">
                <a16:creationId xmlns:a16="http://schemas.microsoft.com/office/drawing/2014/main" id="{841B9318-11C4-A17F-3A27-F825D8A1238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214" b="93398" l="4430" r="94937">
                        <a14:foregroundMark x1="5063" y1="82330" x2="5063" y2="82330"/>
                        <a14:foregroundMark x1="13502" y1="93786" x2="13502" y2="93786"/>
                        <a14:foregroundMark x1="22785" y1="88155" x2="22785" y2="88155"/>
                        <a14:foregroundMark x1="50422" y1="84078" x2="50422" y2="84078"/>
                        <a14:foregroundMark x1="60970" y1="84466" x2="60970" y2="84466"/>
                        <a14:foregroundMark x1="79325" y1="90485" x2="79325" y2="90485"/>
                        <a14:foregroundMark x1="94937" y1="89709" x2="94937" y2="89709"/>
                        <a14:foregroundMark x1="35021" y1="6214" x2="35021" y2="6214"/>
                        <a14:backgroundMark x1="35443" y1="95922" x2="35443" y2="95922"/>
                        <a14:backgroundMark x1="91983" y1="95922" x2="91983" y2="959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10286" y="389123"/>
            <a:ext cx="1022526" cy="111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3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F43D29C-D05B-D5AD-3E4F-109A8F20F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2536" y="982356"/>
            <a:ext cx="8975028" cy="5521746"/>
          </a:xfrm>
          <a:prstGeom prst="rect">
            <a:avLst/>
          </a:prstGeom>
        </p:spPr>
      </p:pic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7</a:t>
            </a:r>
          </a:p>
        </p:txBody>
      </p:sp>
      <p:pic>
        <p:nvPicPr>
          <p:cNvPr id="3" name="Picture 2" descr="Introduction to Apache Kafka | Confluent Documentation">
            <a:extLst>
              <a:ext uri="{FF2B5EF4-FFF2-40B4-BE49-F238E27FC236}">
                <a16:creationId xmlns:a16="http://schemas.microsoft.com/office/drawing/2014/main" id="{F52FB8CD-061F-FC58-9B1B-F855681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394" y="2132197"/>
            <a:ext cx="3977168" cy="279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Immagin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6126795" y="792786"/>
            <a:ext cx="6859824" cy="5270597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ttangolo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30201" y="1"/>
            <a:ext cx="52618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35" name="Ovale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34424" y="134385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45" name="Casella di testo 144"/>
          <p:cNvSpPr txBox="1"/>
          <p:nvPr/>
        </p:nvSpPr>
        <p:spPr>
          <a:xfrm>
            <a:off x="7733203" y="2332778"/>
            <a:ext cx="4005559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</a:rPr>
              <a:t>Apache Kafka is a distributed data streaming platform that allows publishing, subscribing, storing, and processing streams of records in real-time.</a:t>
            </a:r>
          </a:p>
          <a:p>
            <a:pPr algn="ctr" rtl="0"/>
            <a:endParaRPr lang="en-US" dirty="0">
              <a:solidFill>
                <a:schemeClr val="bg1"/>
              </a:solidFill>
            </a:endParaRPr>
          </a:p>
          <a:p>
            <a:pPr algn="ctr" rtl="0"/>
            <a:r>
              <a:rPr lang="en-US" dirty="0">
                <a:solidFill>
                  <a:schemeClr val="bg1"/>
                </a:solidFill>
              </a:rPr>
              <a:t>It is designed to handle data streams from multiple sources and distribute them to different consumers. </a:t>
            </a:r>
          </a:p>
          <a:p>
            <a:pPr algn="ctr" rtl="0"/>
            <a:endParaRPr lang="en-US" dirty="0">
              <a:solidFill>
                <a:schemeClr val="bg1"/>
              </a:solidFill>
            </a:endParaRPr>
          </a:p>
          <a:p>
            <a:pPr algn="ctr" rtl="0"/>
            <a:r>
              <a:rPr lang="en-US" dirty="0">
                <a:solidFill>
                  <a:schemeClr val="bg1"/>
                </a:solidFill>
              </a:rPr>
              <a:t>In essence, Kafka enables the movement of large amounts of data between multiple points simultaneously.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151" name="Connettore diritto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013129" y="2132197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diritto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69264" y="5970212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0075876A-6A24-61CB-566A-FDA5B5128E7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214" b="93398" l="4430" r="94937">
                        <a14:foregroundMark x1="5063" y1="82330" x2="5063" y2="82330"/>
                        <a14:foregroundMark x1="13502" y1="93786" x2="13502" y2="93786"/>
                        <a14:foregroundMark x1="22785" y1="88155" x2="22785" y2="88155"/>
                        <a14:foregroundMark x1="50422" y1="84078" x2="50422" y2="84078"/>
                        <a14:foregroundMark x1="60970" y1="84466" x2="60970" y2="84466"/>
                        <a14:foregroundMark x1="79325" y1="90485" x2="79325" y2="90485"/>
                        <a14:foregroundMark x1="94937" y1="89709" x2="94937" y2="89709"/>
                        <a14:foregroundMark x1="35021" y1="6214" x2="35021" y2="6214"/>
                        <a14:backgroundMark x1="35443" y1="95922" x2="35443" y2="95922"/>
                        <a14:backgroundMark x1="91983" y1="95922" x2="91983" y2="959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3386" y="389123"/>
            <a:ext cx="1022526" cy="1110972"/>
          </a:xfrm>
          <a:prstGeom prst="rect">
            <a:avLst/>
          </a:prstGeom>
        </p:spPr>
      </p:pic>
      <p:sp>
        <p:nvSpPr>
          <p:cNvPr id="4" name="Figura a mano libera 37">
            <a:extLst>
              <a:ext uri="{FF2B5EF4-FFF2-40B4-BE49-F238E27FC236}">
                <a16:creationId xmlns:a16="http://schemas.microsoft.com/office/drawing/2014/main" id="{3C538DFD-E573-F565-A520-422FAE677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6" name="Casella di testo 41">
            <a:extLst>
              <a:ext uri="{FF2B5EF4-FFF2-40B4-BE49-F238E27FC236}">
                <a16:creationId xmlns:a16="http://schemas.microsoft.com/office/drawing/2014/main" id="{647EB220-28E6-2137-11AD-1782D75BA438}"/>
              </a:ext>
            </a:extLst>
          </p:cNvPr>
          <p:cNvSpPr txBox="1"/>
          <p:nvPr/>
        </p:nvSpPr>
        <p:spPr>
          <a:xfrm>
            <a:off x="11907454" y="6481180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3217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F43D29C-D05B-D5AD-3E4F-109A8F20F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83" y="982356"/>
            <a:ext cx="8975028" cy="5521746"/>
          </a:xfrm>
          <a:prstGeom prst="rect">
            <a:avLst/>
          </a:prstGeom>
        </p:spPr>
      </p:pic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7</a:t>
            </a:r>
          </a:p>
        </p:txBody>
      </p:sp>
      <p:pic>
        <p:nvPicPr>
          <p:cNvPr id="3" name="Picture 2" descr="Introduction to Apache Kafka | Confluent Documentation">
            <a:extLst>
              <a:ext uri="{FF2B5EF4-FFF2-40B4-BE49-F238E27FC236}">
                <a16:creationId xmlns:a16="http://schemas.microsoft.com/office/drawing/2014/main" id="{F52FB8CD-061F-FC58-9B1B-F8556812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81" y="2028087"/>
            <a:ext cx="3977168" cy="279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po 3" descr="Questa immagine è un'icona di un orologio.">
            <a:extLst>
              <a:ext uri="{FF2B5EF4-FFF2-40B4-BE49-F238E27FC236}">
                <a16:creationId xmlns:a16="http://schemas.microsoft.com/office/drawing/2014/main" id="{776EAB2A-72C9-0B11-D1F5-7FDDE3FDCCE2}"/>
              </a:ext>
            </a:extLst>
          </p:cNvPr>
          <p:cNvGrpSpPr/>
          <p:nvPr/>
        </p:nvGrpSpPr>
        <p:grpSpPr>
          <a:xfrm>
            <a:off x="534944" y="1190120"/>
            <a:ext cx="261249" cy="261249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6" name="Figura a mano libera 5">
              <a:extLst>
                <a:ext uri="{FF2B5EF4-FFF2-40B4-BE49-F238E27FC236}">
                  <a16:creationId xmlns:a16="http://schemas.microsoft.com/office/drawing/2014/main" id="{AA94C12F-45C5-3100-EB5A-1E07400B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" name="Figura a mano libera 6">
              <a:extLst>
                <a:ext uri="{FF2B5EF4-FFF2-40B4-BE49-F238E27FC236}">
                  <a16:creationId xmlns:a16="http://schemas.microsoft.com/office/drawing/2014/main" id="{634E80AA-ABA9-AE85-34FD-069D5D1A0E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grpSp>
        <p:nvGrpSpPr>
          <p:cNvPr id="9" name="Gruppo 8" descr="Questa immagine è un'icona di tre persone e di un orologio.">
            <a:extLst>
              <a:ext uri="{FF2B5EF4-FFF2-40B4-BE49-F238E27FC236}">
                <a16:creationId xmlns:a16="http://schemas.microsoft.com/office/drawing/2014/main" id="{8A7C5B16-EA9A-8D10-43C0-FF02BF154D56}"/>
              </a:ext>
            </a:extLst>
          </p:cNvPr>
          <p:cNvGrpSpPr/>
          <p:nvPr/>
        </p:nvGrpSpPr>
        <p:grpSpPr>
          <a:xfrm>
            <a:off x="507072" y="2254135"/>
            <a:ext cx="297913" cy="297912"/>
            <a:chOff x="3613150" y="3706813"/>
            <a:chExt cx="420688" cy="420687"/>
          </a:xfrm>
        </p:grpSpPr>
        <p:sp>
          <p:nvSpPr>
            <p:cNvPr id="10" name="Figura a mano libera 10">
              <a:extLst>
                <a:ext uri="{FF2B5EF4-FFF2-40B4-BE49-F238E27FC236}">
                  <a16:creationId xmlns:a16="http://schemas.microsoft.com/office/drawing/2014/main" id="{2901B1DC-E878-FA3D-25BD-A716D900C9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1" name="Figura a mano libera 11">
              <a:extLst>
                <a:ext uri="{FF2B5EF4-FFF2-40B4-BE49-F238E27FC236}">
                  <a16:creationId xmlns:a16="http://schemas.microsoft.com/office/drawing/2014/main" id="{1331E42D-74D5-3EFE-7B9D-2098DB047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2" name="Figura a mano libera 12">
              <a:extLst>
                <a:ext uri="{FF2B5EF4-FFF2-40B4-BE49-F238E27FC236}">
                  <a16:creationId xmlns:a16="http://schemas.microsoft.com/office/drawing/2014/main" id="{1E8B7E1C-71F1-CC5A-59D6-3593FAA70F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pic>
        <p:nvPicPr>
          <p:cNvPr id="13" name="Immagine 12">
            <a:extLst>
              <a:ext uri="{FF2B5EF4-FFF2-40B4-BE49-F238E27FC236}">
                <a16:creationId xmlns:a16="http://schemas.microsoft.com/office/drawing/2014/main" id="{FBC60449-FFA8-DC09-E90C-010EBBC32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-1248476" y="1246649"/>
            <a:ext cx="6859824" cy="4362871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03BBA94E-125F-917B-202C-69931570B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4362867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15" name="Casella di testo 144">
            <a:extLst>
              <a:ext uri="{FF2B5EF4-FFF2-40B4-BE49-F238E27FC236}">
                <a16:creationId xmlns:a16="http://schemas.microsoft.com/office/drawing/2014/main" id="{37D5EDF9-82FC-5BED-C95F-FAE7E87ADD58}"/>
              </a:ext>
            </a:extLst>
          </p:cNvPr>
          <p:cNvSpPr txBox="1"/>
          <p:nvPr/>
        </p:nvSpPr>
        <p:spPr>
          <a:xfrm>
            <a:off x="280351" y="2625124"/>
            <a:ext cx="380216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Sending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messages</a:t>
            </a:r>
            <a:r>
              <a:rPr lang="it-IT" dirty="0">
                <a:solidFill>
                  <a:schemeClr val="bg1"/>
                </a:solidFill>
              </a:rPr>
              <a:t> to Kafka </a:t>
            </a:r>
            <a:r>
              <a:rPr lang="it-IT" dirty="0" err="1">
                <a:solidFill>
                  <a:schemeClr val="bg1"/>
                </a:solidFill>
              </a:rPr>
              <a:t>topic</a:t>
            </a:r>
            <a:endParaRPr lang="it-IT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Starting</a:t>
            </a:r>
            <a:r>
              <a:rPr lang="it-IT" dirty="0">
                <a:solidFill>
                  <a:schemeClr val="bg1"/>
                </a:solidFill>
              </a:rPr>
              <a:t> Kafka server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Online </a:t>
            </a:r>
            <a:r>
              <a:rPr lang="it-IT" dirty="0" err="1">
                <a:solidFill>
                  <a:schemeClr val="bg1"/>
                </a:solidFill>
              </a:rPr>
              <a:t>anomaly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detection</a:t>
            </a:r>
            <a:endParaRPr lang="it-IT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Training </a:t>
            </a:r>
            <a:r>
              <a:rPr lang="it-IT" dirty="0" err="1">
                <a:solidFill>
                  <a:schemeClr val="bg1"/>
                </a:solidFill>
              </a:rPr>
              <a:t>performed</a:t>
            </a:r>
            <a:r>
              <a:rPr lang="it-IT" dirty="0">
                <a:solidFill>
                  <a:schemeClr val="bg1"/>
                </a:solidFill>
              </a:rPr>
              <a:t> offline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8264A142-8774-6FC8-30ED-0B869C22F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89514" y="2376576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31F6B0FD-D3B0-614F-EAD5-7819EDA7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845649" y="398166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 di testo 102">
            <a:extLst>
              <a:ext uri="{FF2B5EF4-FFF2-40B4-BE49-F238E27FC236}">
                <a16:creationId xmlns:a16="http://schemas.microsoft.com/office/drawing/2014/main" id="{12DDBA87-8546-C2EC-422E-F22F47A2423E}"/>
              </a:ext>
            </a:extLst>
          </p:cNvPr>
          <p:cNvSpPr txBox="1"/>
          <p:nvPr/>
        </p:nvSpPr>
        <p:spPr>
          <a:xfrm>
            <a:off x="521030" y="1476414"/>
            <a:ext cx="339302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spc="-50" dirty="0">
                <a:solidFill>
                  <a:srgbClr val="FFFFFF"/>
                </a:solidFill>
                <a:latin typeface="+mj-lt"/>
              </a:rPr>
              <a:t>Using Kafka</a:t>
            </a:r>
          </a:p>
        </p:txBody>
      </p:sp>
      <p:sp>
        <p:nvSpPr>
          <p:cNvPr id="7" name="Figura a mano libera 37">
            <a:extLst>
              <a:ext uri="{FF2B5EF4-FFF2-40B4-BE49-F238E27FC236}">
                <a16:creationId xmlns:a16="http://schemas.microsoft.com/office/drawing/2014/main" id="{945ED514-4FAF-F434-F9D9-BCB2F1A2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19" name="Casella di testo 41">
            <a:extLst>
              <a:ext uri="{FF2B5EF4-FFF2-40B4-BE49-F238E27FC236}">
                <a16:creationId xmlns:a16="http://schemas.microsoft.com/office/drawing/2014/main" id="{BDF5042D-CFF2-B816-1D67-86E12CA5C030}"/>
              </a:ext>
            </a:extLst>
          </p:cNvPr>
          <p:cNvSpPr txBox="1"/>
          <p:nvPr/>
        </p:nvSpPr>
        <p:spPr>
          <a:xfrm>
            <a:off x="11907454" y="6481180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534550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igura a mano libera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42" name="Casella di testo 41"/>
          <p:cNvSpPr txBox="1"/>
          <p:nvPr/>
        </p:nvSpPr>
        <p:spPr>
          <a:xfrm>
            <a:off x="11907454" y="6481180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18" name="Rettangolo 117" descr="Questo è un grafico. "/>
          <p:cNvSpPr/>
          <p:nvPr/>
        </p:nvSpPr>
        <p:spPr>
          <a:xfrm>
            <a:off x="8381140" y="1883938"/>
            <a:ext cx="3195593" cy="323165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pSp>
        <p:nvGrpSpPr>
          <p:cNvPr id="5" name="Gruppo 4" descr="Questo è un grafico. "/>
          <p:cNvGrpSpPr/>
          <p:nvPr/>
        </p:nvGrpSpPr>
        <p:grpSpPr>
          <a:xfrm>
            <a:off x="583395" y="1883938"/>
            <a:ext cx="3259338" cy="3823408"/>
            <a:chOff x="551523" y="1883938"/>
            <a:chExt cx="3259338" cy="3823408"/>
          </a:xfrm>
        </p:grpSpPr>
        <p:sp>
          <p:nvSpPr>
            <p:cNvPr id="116" name="Rettangolo 115"/>
            <p:cNvSpPr/>
            <p:nvPr/>
          </p:nvSpPr>
          <p:spPr>
            <a:xfrm>
              <a:off x="615267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aphicFrame>
          <p:nvGraphicFramePr>
            <p:cNvPr id="58" name="Grafico 57"/>
            <p:cNvGraphicFramePr/>
            <p:nvPr>
              <p:extLst>
                <p:ext uri="{D42A27DB-BD31-4B8C-83A1-F6EECF244321}">
                  <p14:modId xmlns:p14="http://schemas.microsoft.com/office/powerpoint/2010/main" val="1736955817"/>
                </p:ext>
              </p:extLst>
            </p:nvPr>
          </p:nvGraphicFramePr>
          <p:xfrm>
            <a:off x="615267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3" name="Casella di testo 92"/>
            <p:cNvSpPr txBox="1"/>
            <p:nvPr/>
          </p:nvSpPr>
          <p:spPr>
            <a:xfrm>
              <a:off x="551523" y="5276459"/>
              <a:ext cx="325933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it-IT" sz="1400" dirty="0"/>
                <a:t>Model 2 </a:t>
              </a:r>
              <a:r>
                <a:rPr lang="it-IT" sz="1400" dirty="0" err="1"/>
                <a:t>displayed</a:t>
              </a:r>
              <a:r>
                <a:rPr lang="it-IT" sz="1400" dirty="0"/>
                <a:t> </a:t>
              </a:r>
              <a:r>
                <a:rPr lang="it-IT" sz="1400" dirty="0" err="1"/>
                <a:t>higher</a:t>
              </a:r>
              <a:r>
                <a:rPr lang="it-IT" sz="1400" dirty="0"/>
                <a:t> </a:t>
              </a:r>
              <a:r>
                <a:rPr lang="it-IT" sz="1400" dirty="0" err="1"/>
                <a:t>accuracy</a:t>
              </a:r>
              <a:r>
                <a:rPr lang="it-IT" sz="1400" dirty="0"/>
                <a:t> </a:t>
              </a:r>
              <a:br>
                <a:rPr lang="it-IT" sz="1400" dirty="0"/>
              </a:br>
              <a:r>
                <a:rPr lang="it-IT" sz="1400" dirty="0"/>
                <a:t>(</a:t>
              </a:r>
              <a:r>
                <a:rPr lang="it-IT" sz="1400" dirty="0" err="1"/>
                <a:t>simpler</a:t>
              </a:r>
              <a:r>
                <a:rPr lang="it-IT" sz="1400" dirty="0"/>
                <a:t> model)</a:t>
              </a:r>
            </a:p>
          </p:txBody>
        </p:sp>
      </p:grpSp>
      <p:sp>
        <p:nvSpPr>
          <p:cNvPr id="96" name="Rettangolo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804" y="969860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30353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78" name="Ovale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69" y="969860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08" name="Casella di testo 107"/>
          <p:cNvSpPr txBox="1"/>
          <p:nvPr/>
        </p:nvSpPr>
        <p:spPr>
          <a:xfrm>
            <a:off x="1519272" y="1235942"/>
            <a:ext cx="126004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  <a:latin typeface="+mj-lt"/>
              </a:rPr>
              <a:t>Model 2</a:t>
            </a:r>
          </a:p>
        </p:txBody>
      </p:sp>
      <p:grpSp>
        <p:nvGrpSpPr>
          <p:cNvPr id="14" name="Gruppo 13" descr="Questo è un grafico. "/>
          <p:cNvGrpSpPr/>
          <p:nvPr/>
        </p:nvGrpSpPr>
        <p:grpSpPr>
          <a:xfrm>
            <a:off x="4500783" y="1883938"/>
            <a:ext cx="3214205" cy="3823408"/>
            <a:chOff x="4498204" y="1883938"/>
            <a:chExt cx="3214205" cy="3823408"/>
          </a:xfrm>
        </p:grpSpPr>
        <p:sp>
          <p:nvSpPr>
            <p:cNvPr id="117" name="Rettangolo 116"/>
            <p:cNvSpPr/>
            <p:nvPr/>
          </p:nvSpPr>
          <p:spPr>
            <a:xfrm>
              <a:off x="4498204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aphicFrame>
          <p:nvGraphicFramePr>
            <p:cNvPr id="76" name="Grafico 75"/>
            <p:cNvGraphicFramePr/>
            <p:nvPr>
              <p:extLst>
                <p:ext uri="{D42A27DB-BD31-4B8C-83A1-F6EECF244321}">
                  <p14:modId xmlns:p14="http://schemas.microsoft.com/office/powerpoint/2010/main" val="3939392133"/>
                </p:ext>
              </p:extLst>
            </p:nvPr>
          </p:nvGraphicFramePr>
          <p:xfrm>
            <a:off x="4580562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4" name="Casella di testo 93"/>
            <p:cNvSpPr txBox="1"/>
            <p:nvPr/>
          </p:nvSpPr>
          <p:spPr>
            <a:xfrm>
              <a:off x="4527666" y="5276459"/>
              <a:ext cx="314635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it-IT" sz="1400" dirty="0" err="1"/>
                <a:t>RMSprop</a:t>
              </a:r>
              <a:r>
                <a:rPr lang="it-IT" sz="1400" dirty="0"/>
                <a:t> </a:t>
              </a:r>
              <a:r>
                <a:rPr lang="it-IT" sz="1400" dirty="0" err="1"/>
                <a:t>yielded</a:t>
              </a:r>
              <a:r>
                <a:rPr lang="it-IT" sz="1400" dirty="0"/>
                <a:t> </a:t>
              </a:r>
              <a:r>
                <a:rPr lang="it-IT" sz="1400" dirty="0" err="1"/>
                <a:t>better</a:t>
              </a:r>
              <a:r>
                <a:rPr lang="it-IT" sz="1400" dirty="0"/>
                <a:t> test </a:t>
              </a:r>
              <a:r>
                <a:rPr lang="it-IT" sz="1400" dirty="0" err="1"/>
                <a:t>results</a:t>
              </a:r>
              <a:r>
                <a:rPr lang="it-IT" sz="1400" dirty="0"/>
                <a:t> </a:t>
              </a:r>
              <a:r>
                <a:rPr lang="it-IT" sz="1400" dirty="0" err="1"/>
                <a:t>compared</a:t>
              </a:r>
              <a:r>
                <a:rPr lang="it-IT" sz="1400" dirty="0"/>
                <a:t> to Adam</a:t>
              </a:r>
            </a:p>
          </p:txBody>
        </p:sp>
      </p:grpSp>
      <p:sp>
        <p:nvSpPr>
          <p:cNvPr id="97" name="Rettangolo 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3272" y="969860"/>
            <a:ext cx="2834295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chemeClr val="bg2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86" name="Ovale 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8204" y="969860"/>
            <a:ext cx="746432" cy="746432"/>
          </a:xfrm>
          <a:prstGeom prst="ellipse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10" name="Casella di testo 109"/>
          <p:cNvSpPr txBox="1"/>
          <p:nvPr/>
        </p:nvSpPr>
        <p:spPr>
          <a:xfrm>
            <a:off x="5378638" y="1235942"/>
            <a:ext cx="1171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1400" b="1" dirty="0" err="1">
                <a:solidFill>
                  <a:schemeClr val="bg1"/>
                </a:solidFill>
                <a:latin typeface="+mj-lt"/>
              </a:rPr>
              <a:t>RMSprop</a:t>
            </a:r>
            <a:endParaRPr lang="it-IT" sz="1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6" name="Gruppo 105" descr="Questo è un grafico. "/>
          <p:cNvGrpSpPr/>
          <p:nvPr/>
        </p:nvGrpSpPr>
        <p:grpSpPr>
          <a:xfrm>
            <a:off x="8437050" y="1986633"/>
            <a:ext cx="3131847" cy="3936157"/>
            <a:chOff x="8598198" y="1937312"/>
            <a:chExt cx="3309256" cy="4159129"/>
          </a:xfrm>
        </p:grpSpPr>
        <p:graphicFrame>
          <p:nvGraphicFramePr>
            <p:cNvPr id="77" name="Grafico 76"/>
            <p:cNvGraphicFramePr/>
            <p:nvPr>
              <p:extLst>
                <p:ext uri="{D42A27DB-BD31-4B8C-83A1-F6EECF244321}">
                  <p14:modId xmlns:p14="http://schemas.microsoft.com/office/powerpoint/2010/main" val="3347671418"/>
                </p:ext>
              </p:extLst>
            </p:nvPr>
          </p:nvGraphicFramePr>
          <p:xfrm>
            <a:off x="8598198" y="1937312"/>
            <a:ext cx="3309256" cy="3287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95" name="Casella di testo 94"/>
            <p:cNvSpPr txBox="1"/>
            <p:nvPr/>
          </p:nvSpPr>
          <p:spPr>
            <a:xfrm>
              <a:off x="8645023" y="5413497"/>
              <a:ext cx="3215609" cy="682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it-IT" sz="1400" dirty="0"/>
                <a:t>The 90th percentile </a:t>
              </a:r>
              <a:r>
                <a:rPr lang="it-IT" sz="1400" dirty="0" err="1"/>
                <a:t>detected</a:t>
              </a:r>
              <a:r>
                <a:rPr lang="it-IT" sz="1400" dirty="0"/>
                <a:t> more </a:t>
              </a:r>
              <a:r>
                <a:rPr lang="it-IT" sz="1400" dirty="0" err="1"/>
                <a:t>anomalies</a:t>
              </a:r>
              <a:r>
                <a:rPr lang="it-IT" sz="1400" dirty="0"/>
                <a:t> </a:t>
              </a:r>
              <a:r>
                <a:rPr lang="it-IT" sz="1400" dirty="0" err="1"/>
                <a:t>but</a:t>
              </a:r>
              <a:r>
                <a:rPr lang="it-IT" sz="1400" dirty="0"/>
                <a:t> </a:t>
              </a:r>
              <a:r>
                <a:rPr lang="it-IT" sz="1400" dirty="0" err="1"/>
                <a:t>also</a:t>
              </a:r>
              <a:r>
                <a:rPr lang="it-IT" sz="1400" dirty="0"/>
                <a:t> </a:t>
              </a:r>
              <a:r>
                <a:rPr lang="it-IT" sz="1400" dirty="0" err="1"/>
                <a:t>returned</a:t>
              </a:r>
              <a:r>
                <a:rPr lang="it-IT" sz="1400" dirty="0"/>
                <a:t> more false </a:t>
              </a:r>
              <a:r>
                <a:rPr lang="it-IT" sz="1400" dirty="0" err="1"/>
                <a:t>positives</a:t>
              </a:r>
              <a:endParaRPr lang="it-IT" sz="1400" dirty="0"/>
            </a:p>
          </p:txBody>
        </p:sp>
      </p:grpSp>
      <p:sp>
        <p:nvSpPr>
          <p:cNvPr id="98" name="Rettangolo 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70557" y="969860"/>
            <a:ext cx="283804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chemeClr val="bg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85" name="Ovale 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7342" y="969860"/>
            <a:ext cx="746432" cy="7464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pSp>
        <p:nvGrpSpPr>
          <p:cNvPr id="87" name="Gruppo 86" descr="Questa è un icona di un grafico. "/>
          <p:cNvGrpSpPr/>
          <p:nvPr/>
        </p:nvGrpSpPr>
        <p:grpSpPr>
          <a:xfrm>
            <a:off x="825456" y="1249829"/>
            <a:ext cx="392258" cy="186494"/>
            <a:chOff x="4254500" y="2100263"/>
            <a:chExt cx="1906588" cy="906463"/>
          </a:xfrm>
        </p:grpSpPr>
        <p:sp>
          <p:nvSpPr>
            <p:cNvPr id="88" name="Figura a mano libera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9" name="Figura a mano libera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90" name="Figura a mano libera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112" name="Casella di testo 111"/>
          <p:cNvSpPr txBox="1"/>
          <p:nvPr/>
        </p:nvSpPr>
        <p:spPr>
          <a:xfrm>
            <a:off x="9245892" y="1225392"/>
            <a:ext cx="135457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  <a:latin typeface="+mj-lt"/>
              </a:rPr>
              <a:t>90th Percentile</a:t>
            </a:r>
          </a:p>
        </p:txBody>
      </p:sp>
      <p:sp>
        <p:nvSpPr>
          <p:cNvPr id="40" name="Casella di testo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5429954" y="165381"/>
            <a:ext cx="133209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 err="1">
                <a:solidFill>
                  <a:srgbClr val="30353F"/>
                </a:solidFill>
                <a:latin typeface="+mj-lt"/>
              </a:rPr>
              <a:t>Results</a:t>
            </a:r>
            <a:endParaRPr lang="it-IT" sz="3200" b="1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4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C4CDBBA-CF04-C731-828A-52C6E16CD0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9886" y="1111283"/>
            <a:ext cx="486771" cy="48220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C78EC91-9553-DE18-0379-BA4B0A3ABF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75301" y1="76433" x2="75301" y2="76433"/>
                        <a14:foregroundMark x1="43373" y1="43949" x2="43373" y2="43949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2760" y="1082357"/>
            <a:ext cx="503548" cy="476247"/>
          </a:xfrm>
          <a:prstGeom prst="rect">
            <a:avLst/>
          </a:prstGeom>
        </p:spPr>
      </p:pic>
      <p:grpSp>
        <p:nvGrpSpPr>
          <p:cNvPr id="26" name="Gruppo 25" descr="Questa immagine è un'icona di un orologio.">
            <a:extLst>
              <a:ext uri="{FF2B5EF4-FFF2-40B4-BE49-F238E27FC236}">
                <a16:creationId xmlns:a16="http://schemas.microsoft.com/office/drawing/2014/main" id="{44F63B9E-8956-B926-5AF0-20A580AA7163}"/>
              </a:ext>
            </a:extLst>
          </p:cNvPr>
          <p:cNvGrpSpPr/>
          <p:nvPr/>
        </p:nvGrpSpPr>
        <p:grpSpPr>
          <a:xfrm>
            <a:off x="-4303756" y="1190120"/>
            <a:ext cx="261249" cy="261249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27" name="Figura a mano libera 5">
              <a:extLst>
                <a:ext uri="{FF2B5EF4-FFF2-40B4-BE49-F238E27FC236}">
                  <a16:creationId xmlns:a16="http://schemas.microsoft.com/office/drawing/2014/main" id="{9BD744DB-39EA-7EA1-CA8A-C4AB69941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8" name="Figura a mano libera 6">
              <a:extLst>
                <a:ext uri="{FF2B5EF4-FFF2-40B4-BE49-F238E27FC236}">
                  <a16:creationId xmlns:a16="http://schemas.microsoft.com/office/drawing/2014/main" id="{490E85F9-B066-9BCC-95A0-C0FDEB12CE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grpSp>
        <p:nvGrpSpPr>
          <p:cNvPr id="29" name="Gruppo 28" descr="Questa immagine è un'icona di tre persone e di un orologio.">
            <a:extLst>
              <a:ext uri="{FF2B5EF4-FFF2-40B4-BE49-F238E27FC236}">
                <a16:creationId xmlns:a16="http://schemas.microsoft.com/office/drawing/2014/main" id="{956D6415-8C8F-3DFC-B097-F038DE0FE795}"/>
              </a:ext>
            </a:extLst>
          </p:cNvPr>
          <p:cNvGrpSpPr/>
          <p:nvPr/>
        </p:nvGrpSpPr>
        <p:grpSpPr>
          <a:xfrm>
            <a:off x="-4331628" y="2254135"/>
            <a:ext cx="297913" cy="297912"/>
            <a:chOff x="3613150" y="3706813"/>
            <a:chExt cx="420688" cy="420687"/>
          </a:xfrm>
        </p:grpSpPr>
        <p:sp>
          <p:nvSpPr>
            <p:cNvPr id="30" name="Figura a mano libera 10">
              <a:extLst>
                <a:ext uri="{FF2B5EF4-FFF2-40B4-BE49-F238E27FC236}">
                  <a16:creationId xmlns:a16="http://schemas.microsoft.com/office/drawing/2014/main" id="{0C252B5A-683D-9B3D-2EAC-AF52A6C5E2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31" name="Figura a mano libera 11">
              <a:extLst>
                <a:ext uri="{FF2B5EF4-FFF2-40B4-BE49-F238E27FC236}">
                  <a16:creationId xmlns:a16="http://schemas.microsoft.com/office/drawing/2014/main" id="{ACBC1EDA-FF96-244E-0C45-34E5C500C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32" name="Figura a mano libera 12">
              <a:extLst>
                <a:ext uri="{FF2B5EF4-FFF2-40B4-BE49-F238E27FC236}">
                  <a16:creationId xmlns:a16="http://schemas.microsoft.com/office/drawing/2014/main" id="{B3EF5339-6B55-7FC6-90F0-6BB8984DB6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30A0CCEE-BE2C-13CB-C7EF-27A95CE7B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-6087176" y="1246649"/>
            <a:ext cx="6859824" cy="4362871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7B56C0DB-3A4D-CD93-009A-FBA769FF4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4838700" y="0"/>
            <a:ext cx="4362867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35" name="Casella di testo 144">
            <a:extLst>
              <a:ext uri="{FF2B5EF4-FFF2-40B4-BE49-F238E27FC236}">
                <a16:creationId xmlns:a16="http://schemas.microsoft.com/office/drawing/2014/main" id="{20691382-CC99-3117-7D50-741B8CF543A4}"/>
              </a:ext>
            </a:extLst>
          </p:cNvPr>
          <p:cNvSpPr txBox="1"/>
          <p:nvPr/>
        </p:nvSpPr>
        <p:spPr>
          <a:xfrm>
            <a:off x="-4558349" y="2625124"/>
            <a:ext cx="380216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Sending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messages</a:t>
            </a:r>
            <a:r>
              <a:rPr lang="it-IT" dirty="0">
                <a:solidFill>
                  <a:schemeClr val="bg1"/>
                </a:solidFill>
              </a:rPr>
              <a:t> to Kafka </a:t>
            </a:r>
            <a:r>
              <a:rPr lang="it-IT" dirty="0" err="1">
                <a:solidFill>
                  <a:schemeClr val="bg1"/>
                </a:solidFill>
              </a:rPr>
              <a:t>topic</a:t>
            </a:r>
            <a:endParaRPr lang="it-IT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Starting</a:t>
            </a:r>
            <a:r>
              <a:rPr lang="it-IT" dirty="0">
                <a:solidFill>
                  <a:schemeClr val="bg1"/>
                </a:solidFill>
              </a:rPr>
              <a:t> Kafka server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Online </a:t>
            </a:r>
            <a:r>
              <a:rPr lang="it-IT" dirty="0" err="1">
                <a:solidFill>
                  <a:schemeClr val="bg1"/>
                </a:solidFill>
              </a:rPr>
              <a:t>anomaly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detection</a:t>
            </a:r>
            <a:endParaRPr lang="it-IT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Training </a:t>
            </a:r>
            <a:r>
              <a:rPr lang="it-IT" dirty="0" err="1">
                <a:solidFill>
                  <a:schemeClr val="bg1"/>
                </a:solidFill>
              </a:rPr>
              <a:t>performed</a:t>
            </a:r>
            <a:r>
              <a:rPr lang="it-IT" dirty="0">
                <a:solidFill>
                  <a:schemeClr val="bg1"/>
                </a:solidFill>
              </a:rPr>
              <a:t> offline</a:t>
            </a: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E0379192-C8D5-3756-E9B6-B233E411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-3349186" y="2376576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1CDA75E7-29A8-54BB-7A31-5FA758773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-2993051" y="398166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sella di testo 102">
            <a:extLst>
              <a:ext uri="{FF2B5EF4-FFF2-40B4-BE49-F238E27FC236}">
                <a16:creationId xmlns:a16="http://schemas.microsoft.com/office/drawing/2014/main" id="{8C5CE00C-8D16-9548-A800-EEDA63641B6B}"/>
              </a:ext>
            </a:extLst>
          </p:cNvPr>
          <p:cNvSpPr txBox="1"/>
          <p:nvPr/>
        </p:nvSpPr>
        <p:spPr>
          <a:xfrm>
            <a:off x="-4317670" y="1476414"/>
            <a:ext cx="339302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spc="-50" dirty="0">
                <a:solidFill>
                  <a:srgbClr val="FFFFFF"/>
                </a:solidFill>
                <a:latin typeface="+mj-lt"/>
              </a:rPr>
              <a:t>Using Kafka</a:t>
            </a: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8D5FEEDD-2816-B5EB-97BC-C87E39CFE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533" y="982356"/>
            <a:ext cx="8975028" cy="5521746"/>
          </a:xfrm>
          <a:prstGeom prst="rect">
            <a:avLst/>
          </a:prstGeom>
        </p:spPr>
      </p:pic>
      <p:pic>
        <p:nvPicPr>
          <p:cNvPr id="43" name="Picture 2" descr="Introduction to Apache Kafka | Confluent Documentation">
            <a:extLst>
              <a:ext uri="{FF2B5EF4-FFF2-40B4-BE49-F238E27FC236}">
                <a16:creationId xmlns:a16="http://schemas.microsoft.com/office/drawing/2014/main" id="{AA78D697-41CB-8A9E-2257-B53E489CB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7831" y="2028087"/>
            <a:ext cx="3977168" cy="279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ttangolo 44">
            <a:extLst>
              <a:ext uri="{FF2B5EF4-FFF2-40B4-BE49-F238E27FC236}">
                <a16:creationId xmlns:a16="http://schemas.microsoft.com/office/drawing/2014/main" id="{F002657D-6549-20CE-B3BD-85B0F6A6C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017032"/>
            <a:ext cx="10087448" cy="3723784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aphicFrame>
        <p:nvGraphicFramePr>
          <p:cNvPr id="46" name="Grafico 45" descr="Questo è un grafico.">
            <a:extLst>
              <a:ext uri="{FF2B5EF4-FFF2-40B4-BE49-F238E27FC236}">
                <a16:creationId xmlns:a16="http://schemas.microsoft.com/office/drawing/2014/main" id="{2A9E6D2A-2CD1-9D46-8827-9FA7FE8D96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3552023"/>
              </p:ext>
            </p:extLst>
          </p:nvPr>
        </p:nvGraphicFramePr>
        <p:xfrm>
          <a:off x="1156607" y="8163998"/>
          <a:ext cx="9878784" cy="33602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47" name="Rettangolo 46">
            <a:extLst>
              <a:ext uri="{FF2B5EF4-FFF2-40B4-BE49-F238E27FC236}">
                <a16:creationId xmlns:a16="http://schemas.microsoft.com/office/drawing/2014/main" id="{9F64D1F2-4790-DF55-CE07-970D4C635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11951369"/>
            <a:ext cx="10087447" cy="538974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48" name="Casella di testo 31">
            <a:extLst>
              <a:ext uri="{FF2B5EF4-FFF2-40B4-BE49-F238E27FC236}">
                <a16:creationId xmlns:a16="http://schemas.microsoft.com/office/drawing/2014/main" id="{63EF4524-C7FF-EB3E-6DCA-3F206A938948}"/>
              </a:ext>
            </a:extLst>
          </p:cNvPr>
          <p:cNvSpPr txBox="1"/>
          <p:nvPr/>
        </p:nvSpPr>
        <p:spPr>
          <a:xfrm>
            <a:off x="4043419" y="12113134"/>
            <a:ext cx="410515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/>
              <a:t>30 </a:t>
            </a:r>
            <a:r>
              <a:rPr lang="it-IT" sz="1400" dirty="0" err="1"/>
              <a:t>epochs</a:t>
            </a:r>
            <a:r>
              <a:rPr lang="it-IT" sz="1400" dirty="0"/>
              <a:t> </a:t>
            </a:r>
            <a:r>
              <a:rPr lang="it-IT" sz="1400" dirty="0" err="1"/>
              <a:t>displayed</a:t>
            </a:r>
            <a:r>
              <a:rPr lang="it-IT" sz="1400" dirty="0"/>
              <a:t> </a:t>
            </a:r>
            <a:r>
              <a:rPr lang="it-IT" sz="1400" dirty="0" err="1"/>
              <a:t>slightly</a:t>
            </a:r>
            <a:r>
              <a:rPr lang="it-IT" sz="1400" dirty="0"/>
              <a:t> </a:t>
            </a:r>
            <a:r>
              <a:rPr lang="it-IT" sz="1400" dirty="0" err="1"/>
              <a:t>higher</a:t>
            </a:r>
            <a:r>
              <a:rPr lang="it-IT" sz="1400" dirty="0"/>
              <a:t> </a:t>
            </a:r>
            <a:r>
              <a:rPr lang="it-IT" sz="1400" dirty="0" err="1"/>
              <a:t>accuracy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asella di testo 109"/>
          <p:cNvSpPr txBox="1"/>
          <p:nvPr/>
        </p:nvSpPr>
        <p:spPr>
          <a:xfrm>
            <a:off x="5429953" y="165381"/>
            <a:ext cx="133209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 err="1">
                <a:solidFill>
                  <a:srgbClr val="30353F"/>
                </a:solidFill>
                <a:latin typeface="+mj-lt"/>
              </a:rPr>
              <a:t>Results</a:t>
            </a:r>
            <a:endParaRPr lang="it-IT" sz="3200" b="1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155" name="Rettangolo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3723784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aphicFrame>
        <p:nvGraphicFramePr>
          <p:cNvPr id="91" name="Grafico 90" descr="Questo è un grafico."/>
          <p:cNvGraphicFramePr/>
          <p:nvPr>
            <p:extLst>
              <p:ext uri="{D42A27DB-BD31-4B8C-83A1-F6EECF244321}">
                <p14:modId xmlns:p14="http://schemas.microsoft.com/office/powerpoint/2010/main" val="407678350"/>
              </p:ext>
            </p:extLst>
          </p:nvPr>
        </p:nvGraphicFramePr>
        <p:xfrm>
          <a:off x="1156607" y="1001198"/>
          <a:ext cx="9878784" cy="33602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29" name="Rettangolo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4788569"/>
            <a:ext cx="10087447" cy="538974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2" name="Casella di testo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4043419" y="4950334"/>
            <a:ext cx="410515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/>
              <a:t>30 </a:t>
            </a:r>
            <a:r>
              <a:rPr lang="it-IT" sz="1400" dirty="0" err="1"/>
              <a:t>epochs</a:t>
            </a:r>
            <a:r>
              <a:rPr lang="it-IT" sz="1400" dirty="0"/>
              <a:t> </a:t>
            </a:r>
            <a:r>
              <a:rPr lang="it-IT" sz="1400" dirty="0" err="1"/>
              <a:t>displayed</a:t>
            </a:r>
            <a:r>
              <a:rPr lang="it-IT" sz="1400" dirty="0"/>
              <a:t> </a:t>
            </a:r>
            <a:r>
              <a:rPr lang="it-IT" sz="1400" dirty="0" err="1"/>
              <a:t>slightly</a:t>
            </a:r>
            <a:r>
              <a:rPr lang="it-IT" sz="1400" dirty="0"/>
              <a:t> </a:t>
            </a:r>
            <a:r>
              <a:rPr lang="it-IT" sz="1400" dirty="0" err="1"/>
              <a:t>higher</a:t>
            </a:r>
            <a:r>
              <a:rPr lang="it-IT" sz="1400" dirty="0"/>
              <a:t> </a:t>
            </a:r>
            <a:r>
              <a:rPr lang="it-IT" sz="1400" dirty="0" err="1"/>
              <a:t>accuracy</a:t>
            </a:r>
            <a:endParaRPr lang="it-IT" sz="1400" dirty="0"/>
          </a:p>
        </p:txBody>
      </p:sp>
      <p:sp>
        <p:nvSpPr>
          <p:cNvPr id="30" name="Figura a mano libera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33" name="Casella di testo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2</a:t>
            </a:r>
          </a:p>
        </p:txBody>
      </p:sp>
      <p:sp>
        <p:nvSpPr>
          <p:cNvPr id="3" name="Rettangolo 2" descr="Questo è un grafico. ">
            <a:extLst>
              <a:ext uri="{FF2B5EF4-FFF2-40B4-BE49-F238E27FC236}">
                <a16:creationId xmlns:a16="http://schemas.microsoft.com/office/drawing/2014/main" id="{E723BF10-C781-1657-25C3-3A6492C3DC51}"/>
              </a:ext>
            </a:extLst>
          </p:cNvPr>
          <p:cNvSpPr/>
          <p:nvPr/>
        </p:nvSpPr>
        <p:spPr>
          <a:xfrm>
            <a:off x="8381140" y="-4593062"/>
            <a:ext cx="3195593" cy="323165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pSp>
        <p:nvGrpSpPr>
          <p:cNvPr id="4" name="Gruppo 3" descr="Questo è un grafico. ">
            <a:extLst>
              <a:ext uri="{FF2B5EF4-FFF2-40B4-BE49-F238E27FC236}">
                <a16:creationId xmlns:a16="http://schemas.microsoft.com/office/drawing/2014/main" id="{F7B94F3C-7D47-CA38-2397-E85C6F6E8E74}"/>
              </a:ext>
            </a:extLst>
          </p:cNvPr>
          <p:cNvGrpSpPr/>
          <p:nvPr/>
        </p:nvGrpSpPr>
        <p:grpSpPr>
          <a:xfrm>
            <a:off x="583395" y="-4593062"/>
            <a:ext cx="3259338" cy="3823408"/>
            <a:chOff x="551523" y="1883938"/>
            <a:chExt cx="3259338" cy="3823408"/>
          </a:xfrm>
        </p:grpSpPr>
        <p:sp>
          <p:nvSpPr>
            <p:cNvPr id="39" name="Rettangolo 38">
              <a:extLst>
                <a:ext uri="{FF2B5EF4-FFF2-40B4-BE49-F238E27FC236}">
                  <a16:creationId xmlns:a16="http://schemas.microsoft.com/office/drawing/2014/main" id="{C4BDEDBE-35D7-05E4-BD6F-C0EC541D2A8E}"/>
                </a:ext>
              </a:extLst>
            </p:cNvPr>
            <p:cNvSpPr/>
            <p:nvPr/>
          </p:nvSpPr>
          <p:spPr>
            <a:xfrm>
              <a:off x="615267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aphicFrame>
          <p:nvGraphicFramePr>
            <p:cNvPr id="40" name="Grafico 39">
              <a:extLst>
                <a:ext uri="{FF2B5EF4-FFF2-40B4-BE49-F238E27FC236}">
                  <a16:creationId xmlns:a16="http://schemas.microsoft.com/office/drawing/2014/main" id="{620819AA-1B9D-973B-3254-481AA1E321E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138720"/>
                </p:ext>
              </p:extLst>
            </p:nvPr>
          </p:nvGraphicFramePr>
          <p:xfrm>
            <a:off x="615267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1" name="Casella di testo 92">
              <a:extLst>
                <a:ext uri="{FF2B5EF4-FFF2-40B4-BE49-F238E27FC236}">
                  <a16:creationId xmlns:a16="http://schemas.microsoft.com/office/drawing/2014/main" id="{85000354-8E6E-9A93-321F-C4BB8ED41394}"/>
                </a:ext>
              </a:extLst>
            </p:cNvPr>
            <p:cNvSpPr txBox="1"/>
            <p:nvPr/>
          </p:nvSpPr>
          <p:spPr>
            <a:xfrm>
              <a:off x="551523" y="5276459"/>
              <a:ext cx="325933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it-IT" sz="1400" dirty="0"/>
                <a:t>Model 2 </a:t>
              </a:r>
              <a:r>
                <a:rPr lang="it-IT" sz="1400" dirty="0" err="1"/>
                <a:t>displayed</a:t>
              </a:r>
              <a:r>
                <a:rPr lang="it-IT" sz="1400" dirty="0"/>
                <a:t> </a:t>
              </a:r>
              <a:r>
                <a:rPr lang="it-IT" sz="1400" dirty="0" err="1"/>
                <a:t>higher</a:t>
              </a:r>
              <a:r>
                <a:rPr lang="it-IT" sz="1400" dirty="0"/>
                <a:t> </a:t>
              </a:r>
              <a:r>
                <a:rPr lang="it-IT" sz="1400" dirty="0" err="1"/>
                <a:t>accuracy</a:t>
              </a:r>
              <a:r>
                <a:rPr lang="it-IT" sz="1400" dirty="0"/>
                <a:t> </a:t>
              </a:r>
              <a:br>
                <a:rPr lang="it-IT" sz="1400" dirty="0"/>
              </a:br>
              <a:r>
                <a:rPr lang="it-IT" sz="1400" dirty="0"/>
                <a:t>(</a:t>
              </a:r>
              <a:r>
                <a:rPr lang="it-IT" sz="1400" dirty="0" err="1"/>
                <a:t>simpler</a:t>
              </a:r>
              <a:r>
                <a:rPr lang="it-IT" sz="1400" dirty="0"/>
                <a:t> model)</a:t>
              </a:r>
            </a:p>
          </p:txBody>
        </p:sp>
      </p:grpSp>
      <p:sp>
        <p:nvSpPr>
          <p:cNvPr id="42" name="Rettangolo 41">
            <a:extLst>
              <a:ext uri="{FF2B5EF4-FFF2-40B4-BE49-F238E27FC236}">
                <a16:creationId xmlns:a16="http://schemas.microsoft.com/office/drawing/2014/main" id="{E49D0009-26F2-28E6-9848-42BEA1176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804" y="-5507140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30353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EE075817-F54D-6ABF-2D5B-677F050EA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69" y="-5507140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44" name="Casella di testo 107">
            <a:extLst>
              <a:ext uri="{FF2B5EF4-FFF2-40B4-BE49-F238E27FC236}">
                <a16:creationId xmlns:a16="http://schemas.microsoft.com/office/drawing/2014/main" id="{B5814993-59DA-D4F8-2F20-F99081D3C6F1}"/>
              </a:ext>
            </a:extLst>
          </p:cNvPr>
          <p:cNvSpPr txBox="1"/>
          <p:nvPr/>
        </p:nvSpPr>
        <p:spPr>
          <a:xfrm>
            <a:off x="1519272" y="-5241058"/>
            <a:ext cx="126004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  <a:latin typeface="+mj-lt"/>
              </a:rPr>
              <a:t>Model 2</a:t>
            </a:r>
          </a:p>
        </p:txBody>
      </p:sp>
      <p:grpSp>
        <p:nvGrpSpPr>
          <p:cNvPr id="45" name="Gruppo 44" descr="Questo è un grafico. ">
            <a:extLst>
              <a:ext uri="{FF2B5EF4-FFF2-40B4-BE49-F238E27FC236}">
                <a16:creationId xmlns:a16="http://schemas.microsoft.com/office/drawing/2014/main" id="{0BF16574-2051-24C3-5F3D-F1410F127176}"/>
              </a:ext>
            </a:extLst>
          </p:cNvPr>
          <p:cNvGrpSpPr/>
          <p:nvPr/>
        </p:nvGrpSpPr>
        <p:grpSpPr>
          <a:xfrm>
            <a:off x="4500783" y="-4593062"/>
            <a:ext cx="3214205" cy="3823408"/>
            <a:chOff x="4498204" y="1883938"/>
            <a:chExt cx="3214205" cy="3823408"/>
          </a:xfrm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7D503D21-6432-B032-82CA-CCE87D25C97F}"/>
                </a:ext>
              </a:extLst>
            </p:cNvPr>
            <p:cNvSpPr/>
            <p:nvPr/>
          </p:nvSpPr>
          <p:spPr>
            <a:xfrm>
              <a:off x="4498204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aphicFrame>
          <p:nvGraphicFramePr>
            <p:cNvPr id="47" name="Grafico 46">
              <a:extLst>
                <a:ext uri="{FF2B5EF4-FFF2-40B4-BE49-F238E27FC236}">
                  <a16:creationId xmlns:a16="http://schemas.microsoft.com/office/drawing/2014/main" id="{D74AB6B2-280A-798C-32E8-F95ABA8975E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59815071"/>
                </p:ext>
              </p:extLst>
            </p:nvPr>
          </p:nvGraphicFramePr>
          <p:xfrm>
            <a:off x="4580562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8" name="Casella di testo 93">
              <a:extLst>
                <a:ext uri="{FF2B5EF4-FFF2-40B4-BE49-F238E27FC236}">
                  <a16:creationId xmlns:a16="http://schemas.microsoft.com/office/drawing/2014/main" id="{89B464EE-B88E-ACFC-6736-F0FBB9572FCE}"/>
                </a:ext>
              </a:extLst>
            </p:cNvPr>
            <p:cNvSpPr txBox="1"/>
            <p:nvPr/>
          </p:nvSpPr>
          <p:spPr>
            <a:xfrm>
              <a:off x="4527666" y="5276459"/>
              <a:ext cx="314635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it-IT" sz="1400" dirty="0" err="1"/>
                <a:t>RMSprop</a:t>
              </a:r>
              <a:r>
                <a:rPr lang="it-IT" sz="1400" dirty="0"/>
                <a:t> </a:t>
              </a:r>
              <a:r>
                <a:rPr lang="it-IT" sz="1400" dirty="0" err="1"/>
                <a:t>yielded</a:t>
              </a:r>
              <a:r>
                <a:rPr lang="it-IT" sz="1400" dirty="0"/>
                <a:t> </a:t>
              </a:r>
              <a:r>
                <a:rPr lang="it-IT" sz="1400" dirty="0" err="1"/>
                <a:t>better</a:t>
              </a:r>
              <a:r>
                <a:rPr lang="it-IT" sz="1400" dirty="0"/>
                <a:t> test </a:t>
              </a:r>
              <a:r>
                <a:rPr lang="it-IT" sz="1400" dirty="0" err="1"/>
                <a:t>results</a:t>
              </a:r>
              <a:r>
                <a:rPr lang="it-IT" sz="1400" dirty="0"/>
                <a:t> </a:t>
              </a:r>
              <a:r>
                <a:rPr lang="it-IT" sz="1400" dirty="0" err="1"/>
                <a:t>compared</a:t>
              </a:r>
              <a:r>
                <a:rPr lang="it-IT" sz="1400" dirty="0"/>
                <a:t> to Adam</a:t>
              </a:r>
            </a:p>
          </p:txBody>
        </p:sp>
      </p:grpSp>
      <p:sp>
        <p:nvSpPr>
          <p:cNvPr id="49" name="Rettangolo 48">
            <a:extLst>
              <a:ext uri="{FF2B5EF4-FFF2-40B4-BE49-F238E27FC236}">
                <a16:creationId xmlns:a16="http://schemas.microsoft.com/office/drawing/2014/main" id="{77EBC30D-F48F-8EEC-60E8-42956441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3272" y="-5507140"/>
            <a:ext cx="2834295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chemeClr val="bg2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2CB790FA-FB07-1F74-C522-C62036A51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8204" y="-5507140"/>
            <a:ext cx="746432" cy="746432"/>
          </a:xfrm>
          <a:prstGeom prst="ellipse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1" name="Casella di testo 109">
            <a:extLst>
              <a:ext uri="{FF2B5EF4-FFF2-40B4-BE49-F238E27FC236}">
                <a16:creationId xmlns:a16="http://schemas.microsoft.com/office/drawing/2014/main" id="{65FA614A-BFE0-10B6-6639-06C941EEABA1}"/>
              </a:ext>
            </a:extLst>
          </p:cNvPr>
          <p:cNvSpPr txBox="1"/>
          <p:nvPr/>
        </p:nvSpPr>
        <p:spPr>
          <a:xfrm>
            <a:off x="5378638" y="-5241058"/>
            <a:ext cx="1171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1400" b="1" dirty="0" err="1">
                <a:solidFill>
                  <a:schemeClr val="bg1"/>
                </a:solidFill>
                <a:latin typeface="+mj-lt"/>
              </a:rPr>
              <a:t>RMSprop</a:t>
            </a:r>
            <a:endParaRPr lang="it-IT" sz="1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2" name="Gruppo 51" descr="Questo è un grafico. ">
            <a:extLst>
              <a:ext uri="{FF2B5EF4-FFF2-40B4-BE49-F238E27FC236}">
                <a16:creationId xmlns:a16="http://schemas.microsoft.com/office/drawing/2014/main" id="{991E11B6-AD93-C78B-E383-FDF5557F8AC7}"/>
              </a:ext>
            </a:extLst>
          </p:cNvPr>
          <p:cNvGrpSpPr/>
          <p:nvPr/>
        </p:nvGrpSpPr>
        <p:grpSpPr>
          <a:xfrm>
            <a:off x="8437050" y="-4490367"/>
            <a:ext cx="3131847" cy="3936157"/>
            <a:chOff x="8598198" y="1937312"/>
            <a:chExt cx="3309256" cy="4159129"/>
          </a:xfrm>
        </p:grpSpPr>
        <p:graphicFrame>
          <p:nvGraphicFramePr>
            <p:cNvPr id="53" name="Grafico 52">
              <a:extLst>
                <a:ext uri="{FF2B5EF4-FFF2-40B4-BE49-F238E27FC236}">
                  <a16:creationId xmlns:a16="http://schemas.microsoft.com/office/drawing/2014/main" id="{4CF69A3C-FCEA-418F-2FC9-31B6CEF1C8F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17542198"/>
                </p:ext>
              </p:extLst>
            </p:nvPr>
          </p:nvGraphicFramePr>
          <p:xfrm>
            <a:off x="8598198" y="1937312"/>
            <a:ext cx="3309256" cy="3287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54" name="Casella di testo 94">
              <a:extLst>
                <a:ext uri="{FF2B5EF4-FFF2-40B4-BE49-F238E27FC236}">
                  <a16:creationId xmlns:a16="http://schemas.microsoft.com/office/drawing/2014/main" id="{4F02C707-AB9D-5237-13F0-295F12155E0A}"/>
                </a:ext>
              </a:extLst>
            </p:cNvPr>
            <p:cNvSpPr txBox="1"/>
            <p:nvPr/>
          </p:nvSpPr>
          <p:spPr>
            <a:xfrm>
              <a:off x="8645023" y="5413497"/>
              <a:ext cx="3215609" cy="682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it-IT" sz="1400" dirty="0"/>
                <a:t>The 90th percentile </a:t>
              </a:r>
              <a:r>
                <a:rPr lang="it-IT" sz="1400" dirty="0" err="1"/>
                <a:t>detected</a:t>
              </a:r>
              <a:r>
                <a:rPr lang="it-IT" sz="1400" dirty="0"/>
                <a:t> more </a:t>
              </a:r>
              <a:r>
                <a:rPr lang="it-IT" sz="1400" dirty="0" err="1"/>
                <a:t>anomalies</a:t>
              </a:r>
              <a:r>
                <a:rPr lang="it-IT" sz="1400" dirty="0"/>
                <a:t> </a:t>
              </a:r>
              <a:r>
                <a:rPr lang="it-IT" sz="1400" dirty="0" err="1"/>
                <a:t>but</a:t>
              </a:r>
              <a:r>
                <a:rPr lang="it-IT" sz="1400" dirty="0"/>
                <a:t> </a:t>
              </a:r>
              <a:r>
                <a:rPr lang="it-IT" sz="1400" dirty="0" err="1"/>
                <a:t>also</a:t>
              </a:r>
              <a:r>
                <a:rPr lang="it-IT" sz="1400" dirty="0"/>
                <a:t> </a:t>
              </a:r>
              <a:r>
                <a:rPr lang="it-IT" sz="1400" dirty="0" err="1"/>
                <a:t>returned</a:t>
              </a:r>
              <a:r>
                <a:rPr lang="it-IT" sz="1400" dirty="0"/>
                <a:t> more false </a:t>
              </a:r>
              <a:r>
                <a:rPr lang="it-IT" sz="1400" dirty="0" err="1"/>
                <a:t>positives</a:t>
              </a:r>
              <a:endParaRPr lang="it-IT" sz="1400" dirty="0"/>
            </a:p>
          </p:txBody>
        </p:sp>
      </p:grpSp>
      <p:sp>
        <p:nvSpPr>
          <p:cNvPr id="55" name="Rettangolo 54">
            <a:extLst>
              <a:ext uri="{FF2B5EF4-FFF2-40B4-BE49-F238E27FC236}">
                <a16:creationId xmlns:a16="http://schemas.microsoft.com/office/drawing/2014/main" id="{707CF083-1995-A4DE-7382-92C257289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70557" y="-5507140"/>
            <a:ext cx="283804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chemeClr val="bg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647B62BA-103F-D730-E309-09FADA2A4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7342" y="-5507140"/>
            <a:ext cx="746432" cy="7464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pSp>
        <p:nvGrpSpPr>
          <p:cNvPr id="57" name="Gruppo 56" descr="Questa è un icona di un grafico. ">
            <a:extLst>
              <a:ext uri="{FF2B5EF4-FFF2-40B4-BE49-F238E27FC236}">
                <a16:creationId xmlns:a16="http://schemas.microsoft.com/office/drawing/2014/main" id="{4035EFFB-3CE1-3CE2-A16C-0480A010F4BD}"/>
              </a:ext>
            </a:extLst>
          </p:cNvPr>
          <p:cNvGrpSpPr/>
          <p:nvPr/>
        </p:nvGrpSpPr>
        <p:grpSpPr>
          <a:xfrm>
            <a:off x="825456" y="-5227171"/>
            <a:ext cx="392258" cy="186494"/>
            <a:chOff x="4254500" y="2100263"/>
            <a:chExt cx="1906588" cy="906463"/>
          </a:xfrm>
        </p:grpSpPr>
        <p:sp>
          <p:nvSpPr>
            <p:cNvPr id="58" name="Figura a mano libera 5">
              <a:extLst>
                <a:ext uri="{FF2B5EF4-FFF2-40B4-BE49-F238E27FC236}">
                  <a16:creationId xmlns:a16="http://schemas.microsoft.com/office/drawing/2014/main" id="{DFA714DC-87DF-6E09-B572-24BE12EE29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59" name="Figura a mano libera 6">
              <a:extLst>
                <a:ext uri="{FF2B5EF4-FFF2-40B4-BE49-F238E27FC236}">
                  <a16:creationId xmlns:a16="http://schemas.microsoft.com/office/drawing/2014/main" id="{1592ACEF-23F8-1AA7-62BE-3F79750E3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0" name="Figura a mano libera 7">
              <a:extLst>
                <a:ext uri="{FF2B5EF4-FFF2-40B4-BE49-F238E27FC236}">
                  <a16:creationId xmlns:a16="http://schemas.microsoft.com/office/drawing/2014/main" id="{4067F994-E6DC-83EA-AFD0-19429DA72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61" name="Casella di testo 111">
            <a:extLst>
              <a:ext uri="{FF2B5EF4-FFF2-40B4-BE49-F238E27FC236}">
                <a16:creationId xmlns:a16="http://schemas.microsoft.com/office/drawing/2014/main" id="{5370B458-5022-4FFA-FDA5-442643AF9A86}"/>
              </a:ext>
            </a:extLst>
          </p:cNvPr>
          <p:cNvSpPr txBox="1"/>
          <p:nvPr/>
        </p:nvSpPr>
        <p:spPr>
          <a:xfrm>
            <a:off x="9245892" y="-5251608"/>
            <a:ext cx="135457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  <a:latin typeface="+mj-lt"/>
              </a:rPr>
              <a:t>90th Percentile</a:t>
            </a:r>
          </a:p>
        </p:txBody>
      </p:sp>
      <p:pic>
        <p:nvPicPr>
          <p:cNvPr id="62" name="Immagine 61">
            <a:extLst>
              <a:ext uri="{FF2B5EF4-FFF2-40B4-BE49-F238E27FC236}">
                <a16:creationId xmlns:a16="http://schemas.microsoft.com/office/drawing/2014/main" id="{8A3E8FD3-5430-6105-3144-2485672FA3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9886" y="-5365717"/>
            <a:ext cx="486771" cy="482201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4EFE3E70-CDE5-4AEA-7F15-CC2574F45C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75301" y1="76433" x2="75301" y2="76433"/>
                        <a14:foregroundMark x1="43373" y1="43949" x2="43373" y2="43949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2760" y="-5394643"/>
            <a:ext cx="503548" cy="47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ttangolo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pSp>
        <p:nvGrpSpPr>
          <p:cNvPr id="21" name="Gruppo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e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18" name="Ovale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</p:grpSp>
      <p:sp>
        <p:nvSpPr>
          <p:cNvPr id="16" name="Ova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9" name="Ova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3" name="Casella di testo 12"/>
          <p:cNvSpPr txBox="1"/>
          <p:nvPr/>
        </p:nvSpPr>
        <p:spPr>
          <a:xfrm>
            <a:off x="4034538" y="2690336"/>
            <a:ext cx="4122924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Thank you for</a:t>
            </a:r>
            <a:b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your attention</a:t>
            </a:r>
            <a:endParaRPr lang="it-IT" sz="4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igura a mano libera 54"/>
          <p:cNvSpPr/>
          <p:nvPr/>
        </p:nvSpPr>
        <p:spPr>
          <a:xfrm>
            <a:off x="9912263" y="2010673"/>
            <a:ext cx="1281512" cy="487738"/>
          </a:xfrm>
          <a:custGeom>
            <a:avLst/>
            <a:gdLst>
              <a:gd name="connsiteX0" fmla="*/ 0 w 1281512"/>
              <a:gd name="connsiteY0" fmla="*/ 0 h 487738"/>
              <a:gd name="connsiteX1" fmla="*/ 1024517 w 1281512"/>
              <a:gd name="connsiteY1" fmla="*/ 0 h 487738"/>
              <a:gd name="connsiteX2" fmla="*/ 1024517 w 1281512"/>
              <a:gd name="connsiteY2" fmla="*/ 1323 h 487738"/>
              <a:gd name="connsiteX3" fmla="*/ 1037643 w 1281512"/>
              <a:gd name="connsiteY3" fmla="*/ 0 h 487738"/>
              <a:gd name="connsiteX4" fmla="*/ 1281512 w 1281512"/>
              <a:gd name="connsiteY4" fmla="*/ 243869 h 487738"/>
              <a:gd name="connsiteX5" fmla="*/ 1037643 w 1281512"/>
              <a:gd name="connsiteY5" fmla="*/ 487738 h 487738"/>
              <a:gd name="connsiteX6" fmla="*/ 1024517 w 1281512"/>
              <a:gd name="connsiteY6" fmla="*/ 486415 h 487738"/>
              <a:gd name="connsiteX7" fmla="*/ 1024517 w 1281512"/>
              <a:gd name="connsiteY7" fmla="*/ 487737 h 487738"/>
              <a:gd name="connsiteX8" fmla="*/ 0 w 1281512"/>
              <a:gd name="connsiteY8" fmla="*/ 487737 h 487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1512" h="487738">
                <a:moveTo>
                  <a:pt x="0" y="0"/>
                </a:moveTo>
                <a:lnTo>
                  <a:pt x="1024517" y="0"/>
                </a:lnTo>
                <a:lnTo>
                  <a:pt x="1024517" y="1323"/>
                </a:lnTo>
                <a:lnTo>
                  <a:pt x="1037643" y="0"/>
                </a:lnTo>
                <a:cubicBezTo>
                  <a:pt x="1172328" y="0"/>
                  <a:pt x="1281512" y="109184"/>
                  <a:pt x="1281512" y="243869"/>
                </a:cubicBezTo>
                <a:cubicBezTo>
                  <a:pt x="1281512" y="378554"/>
                  <a:pt x="1172328" y="487738"/>
                  <a:pt x="1037643" y="487738"/>
                </a:cubicBezTo>
                <a:lnTo>
                  <a:pt x="1024517" y="486415"/>
                </a:lnTo>
                <a:lnTo>
                  <a:pt x="1024517" y="487737"/>
                </a:lnTo>
                <a:lnTo>
                  <a:pt x="0" y="487737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54" name="Figura a mano libera 53"/>
          <p:cNvSpPr/>
          <p:nvPr/>
        </p:nvSpPr>
        <p:spPr>
          <a:xfrm>
            <a:off x="9912263" y="2954121"/>
            <a:ext cx="1281512" cy="487738"/>
          </a:xfrm>
          <a:custGeom>
            <a:avLst/>
            <a:gdLst>
              <a:gd name="connsiteX0" fmla="*/ 0 w 1281512"/>
              <a:gd name="connsiteY0" fmla="*/ 0 h 487738"/>
              <a:gd name="connsiteX1" fmla="*/ 1024517 w 1281512"/>
              <a:gd name="connsiteY1" fmla="*/ 0 h 487738"/>
              <a:gd name="connsiteX2" fmla="*/ 1024517 w 1281512"/>
              <a:gd name="connsiteY2" fmla="*/ 1323 h 487738"/>
              <a:gd name="connsiteX3" fmla="*/ 1037643 w 1281512"/>
              <a:gd name="connsiteY3" fmla="*/ 0 h 487738"/>
              <a:gd name="connsiteX4" fmla="*/ 1281512 w 1281512"/>
              <a:gd name="connsiteY4" fmla="*/ 243869 h 487738"/>
              <a:gd name="connsiteX5" fmla="*/ 1037643 w 1281512"/>
              <a:gd name="connsiteY5" fmla="*/ 487738 h 487738"/>
              <a:gd name="connsiteX6" fmla="*/ 1024517 w 1281512"/>
              <a:gd name="connsiteY6" fmla="*/ 486415 h 487738"/>
              <a:gd name="connsiteX7" fmla="*/ 1024517 w 1281512"/>
              <a:gd name="connsiteY7" fmla="*/ 487737 h 487738"/>
              <a:gd name="connsiteX8" fmla="*/ 0 w 1281512"/>
              <a:gd name="connsiteY8" fmla="*/ 487737 h 487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1512" h="487738">
                <a:moveTo>
                  <a:pt x="0" y="0"/>
                </a:moveTo>
                <a:lnTo>
                  <a:pt x="1024517" y="0"/>
                </a:lnTo>
                <a:lnTo>
                  <a:pt x="1024517" y="1323"/>
                </a:lnTo>
                <a:lnTo>
                  <a:pt x="1037643" y="0"/>
                </a:lnTo>
                <a:cubicBezTo>
                  <a:pt x="1172328" y="0"/>
                  <a:pt x="1281512" y="109184"/>
                  <a:pt x="1281512" y="243869"/>
                </a:cubicBezTo>
                <a:cubicBezTo>
                  <a:pt x="1281512" y="378554"/>
                  <a:pt x="1172328" y="487738"/>
                  <a:pt x="1037643" y="487738"/>
                </a:cubicBezTo>
                <a:lnTo>
                  <a:pt x="1024517" y="486415"/>
                </a:lnTo>
                <a:lnTo>
                  <a:pt x="1024517" y="487737"/>
                </a:lnTo>
                <a:lnTo>
                  <a:pt x="0" y="487737"/>
                </a:lnTo>
                <a:close/>
              </a:path>
            </a:pathLst>
          </a:custGeom>
          <a:solidFill>
            <a:srgbClr val="9BA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53" name="Figura a mano libera 52"/>
          <p:cNvSpPr/>
          <p:nvPr/>
        </p:nvSpPr>
        <p:spPr>
          <a:xfrm flipH="1">
            <a:off x="9912263" y="3897569"/>
            <a:ext cx="1281512" cy="487738"/>
          </a:xfrm>
          <a:custGeom>
            <a:avLst/>
            <a:gdLst>
              <a:gd name="connsiteX0" fmla="*/ 1281512 w 1281512"/>
              <a:gd name="connsiteY0" fmla="*/ 0 h 487738"/>
              <a:gd name="connsiteX1" fmla="*/ 256995 w 1281512"/>
              <a:gd name="connsiteY1" fmla="*/ 0 h 487738"/>
              <a:gd name="connsiteX2" fmla="*/ 256995 w 1281512"/>
              <a:gd name="connsiteY2" fmla="*/ 1323 h 487738"/>
              <a:gd name="connsiteX3" fmla="*/ 243869 w 1281512"/>
              <a:gd name="connsiteY3" fmla="*/ 0 h 487738"/>
              <a:gd name="connsiteX4" fmla="*/ 0 w 1281512"/>
              <a:gd name="connsiteY4" fmla="*/ 243869 h 487738"/>
              <a:gd name="connsiteX5" fmla="*/ 243869 w 1281512"/>
              <a:gd name="connsiteY5" fmla="*/ 487738 h 487738"/>
              <a:gd name="connsiteX6" fmla="*/ 256995 w 1281512"/>
              <a:gd name="connsiteY6" fmla="*/ 486415 h 487738"/>
              <a:gd name="connsiteX7" fmla="*/ 256995 w 1281512"/>
              <a:gd name="connsiteY7" fmla="*/ 487737 h 487738"/>
              <a:gd name="connsiteX8" fmla="*/ 1281512 w 1281512"/>
              <a:gd name="connsiteY8" fmla="*/ 487737 h 487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1512" h="487738">
                <a:moveTo>
                  <a:pt x="1281512" y="0"/>
                </a:moveTo>
                <a:lnTo>
                  <a:pt x="256995" y="0"/>
                </a:lnTo>
                <a:lnTo>
                  <a:pt x="256995" y="1323"/>
                </a:lnTo>
                <a:lnTo>
                  <a:pt x="243869" y="0"/>
                </a:lnTo>
                <a:cubicBezTo>
                  <a:pt x="109184" y="0"/>
                  <a:pt x="0" y="109184"/>
                  <a:pt x="0" y="243869"/>
                </a:cubicBezTo>
                <a:cubicBezTo>
                  <a:pt x="0" y="378554"/>
                  <a:pt x="109184" y="487738"/>
                  <a:pt x="243869" y="487738"/>
                </a:cubicBezTo>
                <a:lnTo>
                  <a:pt x="256995" y="486415"/>
                </a:lnTo>
                <a:lnTo>
                  <a:pt x="256995" y="487737"/>
                </a:lnTo>
                <a:lnTo>
                  <a:pt x="1281512" y="487737"/>
                </a:lnTo>
                <a:close/>
              </a:path>
            </a:pathLst>
          </a:custGeom>
          <a:solidFill>
            <a:srgbClr val="4F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9B22F1B-C0EA-0B57-078D-5B9C3491D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98" b="92634" l="9657" r="90987">
                        <a14:foregroundMark x1="50429" y1="92857" x2="50429" y2="92857"/>
                        <a14:foregroundMark x1="90987" y1="51563" x2="90987" y2="51563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9843" y="3980639"/>
            <a:ext cx="334519" cy="321598"/>
          </a:xfrm>
          <a:prstGeom prst="rect">
            <a:avLst/>
          </a:prstGeom>
        </p:spPr>
      </p:pic>
      <p:grpSp>
        <p:nvGrpSpPr>
          <p:cNvPr id="18" name="Gruppo 17" descr="Questa è un icona di un grafico. ">
            <a:extLst>
              <a:ext uri="{FF2B5EF4-FFF2-40B4-BE49-F238E27FC236}">
                <a16:creationId xmlns:a16="http://schemas.microsoft.com/office/drawing/2014/main" id="{42753396-3597-A920-9829-84549E91E988}"/>
              </a:ext>
            </a:extLst>
          </p:cNvPr>
          <p:cNvGrpSpPr/>
          <p:nvPr/>
        </p:nvGrpSpPr>
        <p:grpSpPr>
          <a:xfrm>
            <a:off x="10721822" y="2164875"/>
            <a:ext cx="377200" cy="179334"/>
            <a:chOff x="4254500" y="2100263"/>
            <a:chExt cx="1906588" cy="906463"/>
          </a:xfrm>
        </p:grpSpPr>
        <p:sp>
          <p:nvSpPr>
            <p:cNvPr id="19" name="Figura a mano libera 5">
              <a:extLst>
                <a:ext uri="{FF2B5EF4-FFF2-40B4-BE49-F238E27FC236}">
                  <a16:creationId xmlns:a16="http://schemas.microsoft.com/office/drawing/2014/main" id="{0F84FD58-AD57-2189-FAC8-635D438335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0" name="Figura a mano libera 6">
              <a:extLst>
                <a:ext uri="{FF2B5EF4-FFF2-40B4-BE49-F238E27FC236}">
                  <a16:creationId xmlns:a16="http://schemas.microsoft.com/office/drawing/2014/main" id="{A1DF145E-5866-874C-93C2-A5D3A1F54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34" name="Figura a mano libera 7">
              <a:extLst>
                <a:ext uri="{FF2B5EF4-FFF2-40B4-BE49-F238E27FC236}">
                  <a16:creationId xmlns:a16="http://schemas.microsoft.com/office/drawing/2014/main" id="{874120F5-A8EB-0E9B-9775-48369F6C6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pic>
        <p:nvPicPr>
          <p:cNvPr id="35" name="Immagine 34">
            <a:extLst>
              <a:ext uri="{FF2B5EF4-FFF2-40B4-BE49-F238E27FC236}">
                <a16:creationId xmlns:a16="http://schemas.microsoft.com/office/drawing/2014/main" id="{0081E75D-C44C-792D-AA0B-403871E94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43081" y="3000698"/>
            <a:ext cx="398323" cy="39458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CE66177-283E-3174-4A3A-F4FDC81C7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1248477" y="1246650"/>
            <a:ext cx="6859824" cy="4362871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04" name="Rettangolo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4362871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36" name="Rettangolo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aphicFrame>
        <p:nvGraphicFramePr>
          <p:cNvPr id="16" name="Grafico 15" descr="Questo è un grafico. "/>
          <p:cNvGraphicFramePr/>
          <p:nvPr>
            <p:extLst>
              <p:ext uri="{D42A27DB-BD31-4B8C-83A1-F6EECF244321}">
                <p14:modId xmlns:p14="http://schemas.microsoft.com/office/powerpoint/2010/main" val="2961583162"/>
              </p:ext>
            </p:extLst>
          </p:nvPr>
        </p:nvGraphicFramePr>
        <p:xfrm>
          <a:off x="4775828" y="1796308"/>
          <a:ext cx="4572565" cy="3048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02" name="Casella di testo 101"/>
          <p:cNvSpPr txBox="1"/>
          <p:nvPr/>
        </p:nvSpPr>
        <p:spPr>
          <a:xfrm>
            <a:off x="187757" y="3487074"/>
            <a:ext cx="255758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n-US" sz="1400" dirty="0">
                <a:solidFill>
                  <a:schemeClr val="bg1"/>
                </a:solidFill>
              </a:rPr>
              <a:t>Task that involves identifying unusual patterns that deviate from expected behavior.</a:t>
            </a:r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103" name="Casella di testo 102"/>
          <p:cNvSpPr txBox="1"/>
          <p:nvPr/>
        </p:nvSpPr>
        <p:spPr>
          <a:xfrm>
            <a:off x="148491" y="1986544"/>
            <a:ext cx="378606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tabLst>
                <a:tab pos="347663" algn="l"/>
              </a:tabLst>
            </a:pPr>
            <a:r>
              <a:rPr lang="it-IT" sz="3200" b="1" spc="-50" dirty="0" err="1">
                <a:solidFill>
                  <a:srgbClr val="FFFFFF"/>
                </a:solidFill>
                <a:latin typeface="+mj-lt"/>
              </a:rPr>
              <a:t>What</a:t>
            </a:r>
            <a:r>
              <a:rPr lang="it-IT" sz="3200" b="1" spc="-50" dirty="0">
                <a:solidFill>
                  <a:srgbClr val="FFFFFF"/>
                </a:solidFill>
                <a:latin typeface="+mj-lt"/>
              </a:rPr>
              <a:t> </a:t>
            </a:r>
            <a:r>
              <a:rPr lang="it-IT" sz="3200" b="1" spc="-50" dirty="0" err="1">
                <a:solidFill>
                  <a:srgbClr val="FFFFFF"/>
                </a:solidFill>
                <a:latin typeface="+mj-lt"/>
              </a:rPr>
              <a:t>is</a:t>
            </a:r>
            <a:r>
              <a:rPr lang="it-IT" sz="3200" b="1" spc="-50" dirty="0">
                <a:solidFill>
                  <a:srgbClr val="FFFFFF"/>
                </a:solidFill>
                <a:latin typeface="+mj-lt"/>
              </a:rPr>
              <a:t> </a:t>
            </a:r>
            <a:br>
              <a:rPr lang="it-IT" sz="3200" b="1" spc="-50" dirty="0">
                <a:solidFill>
                  <a:srgbClr val="FFFFFF"/>
                </a:solidFill>
                <a:latin typeface="+mj-lt"/>
              </a:rPr>
            </a:br>
            <a:r>
              <a:rPr lang="it-IT" sz="3200" b="1" spc="-50" dirty="0" err="1">
                <a:solidFill>
                  <a:srgbClr val="FFFFFF"/>
                </a:solidFill>
                <a:latin typeface="+mj-lt"/>
              </a:rPr>
              <a:t>Anomaly</a:t>
            </a:r>
            <a:r>
              <a:rPr lang="it-IT" sz="3200" b="1" spc="-50" dirty="0">
                <a:solidFill>
                  <a:srgbClr val="FFFFFF"/>
                </a:solidFill>
                <a:latin typeface="+mj-lt"/>
              </a:rPr>
              <a:t> </a:t>
            </a:r>
            <a:r>
              <a:rPr lang="it-IT" sz="3200" b="1" spc="-50" dirty="0" err="1">
                <a:solidFill>
                  <a:srgbClr val="FFFFFF"/>
                </a:solidFill>
                <a:latin typeface="+mj-lt"/>
              </a:rPr>
              <a:t>Detection</a:t>
            </a:r>
            <a:endParaRPr lang="it-IT" sz="3200" b="1" spc="-50" dirty="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105" name="Connettore diritto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87756" y="3229252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olo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10</a:t>
            </a:r>
          </a:p>
        </p:txBody>
      </p:sp>
      <p:sp>
        <p:nvSpPr>
          <p:cNvPr id="10" name="Figura a mano libera 102">
            <a:extLst>
              <a:ext uri="{FF2B5EF4-FFF2-40B4-BE49-F238E27FC236}">
                <a16:creationId xmlns:a16="http://schemas.microsoft.com/office/drawing/2014/main" id="{0C26D68E-593E-60FA-9CB6-A8D094714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11" name="Casella di testo 103">
            <a:extLst>
              <a:ext uri="{FF2B5EF4-FFF2-40B4-BE49-F238E27FC236}">
                <a16:creationId xmlns:a16="http://schemas.microsoft.com/office/drawing/2014/main" id="{98D4CC8A-48CB-24DC-9930-9FEAC2F67D23}"/>
              </a:ext>
            </a:extLst>
          </p:cNvPr>
          <p:cNvSpPr txBox="1"/>
          <p:nvPr/>
        </p:nvSpPr>
        <p:spPr>
          <a:xfrm>
            <a:off x="11907454" y="6481180"/>
            <a:ext cx="248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4" name="Immagin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551" y="815494"/>
            <a:ext cx="8975028" cy="5521746"/>
          </a:xfrm>
          <a:prstGeom prst="rect">
            <a:avLst/>
          </a:prstGeom>
        </p:spPr>
      </p:pic>
      <p:sp>
        <p:nvSpPr>
          <p:cNvPr id="38" name="Ovale 37">
            <a:extLst>
              <a:ext uri="{FF2B5EF4-FFF2-40B4-BE49-F238E27FC236}">
                <a16:creationId xmlns:a16="http://schemas.microsoft.com/office/drawing/2014/main" id="{27181D31-468C-16FE-6E79-960319A31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186374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CA68792D-FE1D-0A10-DA3A-B9EC9D5C3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2630150" y="3440290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FFFC2783-7798-2CB1-9874-FD704A926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-2800589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pSp>
        <p:nvGrpSpPr>
          <p:cNvPr id="49" name="Gruppo 48" descr="Questa è un icona di un trofeo.">
            <a:extLst>
              <a:ext uri="{FF2B5EF4-FFF2-40B4-BE49-F238E27FC236}">
                <a16:creationId xmlns:a16="http://schemas.microsoft.com/office/drawing/2014/main" id="{B1259A26-3439-FFC8-D073-9C7EDB0C4630}"/>
              </a:ext>
            </a:extLst>
          </p:cNvPr>
          <p:cNvGrpSpPr/>
          <p:nvPr/>
        </p:nvGrpSpPr>
        <p:grpSpPr>
          <a:xfrm>
            <a:off x="-2251998" y="2889551"/>
            <a:ext cx="479136" cy="581252"/>
            <a:chOff x="-1892703" y="1944681"/>
            <a:chExt cx="3284538" cy="3811588"/>
          </a:xfrm>
        </p:grpSpPr>
        <p:sp>
          <p:nvSpPr>
            <p:cNvPr id="50" name="Figura a mano libera 5">
              <a:extLst>
                <a:ext uri="{FF2B5EF4-FFF2-40B4-BE49-F238E27FC236}">
                  <a16:creationId xmlns:a16="http://schemas.microsoft.com/office/drawing/2014/main" id="{893943C1-BD85-5493-5762-0D967D68A5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92703" y="1944681"/>
              <a:ext cx="3284538" cy="3811588"/>
            </a:xfrm>
            <a:custGeom>
              <a:avLst/>
              <a:gdLst>
                <a:gd name="T0" fmla="*/ 1611 w 1764"/>
                <a:gd name="T1" fmla="*/ 145 h 2048"/>
                <a:gd name="T2" fmla="*/ 1468 w 1764"/>
                <a:gd name="T3" fmla="*/ 100 h 2048"/>
                <a:gd name="T4" fmla="*/ 397 w 1764"/>
                <a:gd name="T5" fmla="*/ 0 h 2048"/>
                <a:gd name="T6" fmla="*/ 296 w 1764"/>
                <a:gd name="T7" fmla="*/ 145 h 2048"/>
                <a:gd name="T8" fmla="*/ 40 w 1764"/>
                <a:gd name="T9" fmla="*/ 197 h 2048"/>
                <a:gd name="T10" fmla="*/ 397 w 1764"/>
                <a:gd name="T11" fmla="*/ 863 h 2048"/>
                <a:gd name="T12" fmla="*/ 735 w 1764"/>
                <a:gd name="T13" fmla="*/ 1251 h 2048"/>
                <a:gd name="T14" fmla="*/ 567 w 1764"/>
                <a:gd name="T15" fmla="*/ 1483 h 2048"/>
                <a:gd name="T16" fmla="*/ 531 w 1764"/>
                <a:gd name="T17" fmla="*/ 1746 h 2048"/>
                <a:gd name="T18" fmla="*/ 301 w 1764"/>
                <a:gd name="T19" fmla="*/ 1888 h 2048"/>
                <a:gd name="T20" fmla="*/ 348 w 1764"/>
                <a:gd name="T21" fmla="*/ 2048 h 2048"/>
                <a:gd name="T22" fmla="*/ 1468 w 1764"/>
                <a:gd name="T23" fmla="*/ 2001 h 2048"/>
                <a:gd name="T24" fmla="*/ 1325 w 1764"/>
                <a:gd name="T25" fmla="*/ 1746 h 2048"/>
                <a:gd name="T26" fmla="*/ 1237 w 1764"/>
                <a:gd name="T27" fmla="*/ 1529 h 2048"/>
                <a:gd name="T28" fmla="*/ 1200 w 1764"/>
                <a:gd name="T29" fmla="*/ 1482 h 2048"/>
                <a:gd name="T30" fmla="*/ 1303 w 1764"/>
                <a:gd name="T31" fmla="*/ 992 h 2048"/>
                <a:gd name="T32" fmla="*/ 1757 w 1764"/>
                <a:gd name="T33" fmla="*/ 316 h 2048"/>
                <a:gd name="T34" fmla="*/ 101 w 1764"/>
                <a:gd name="T35" fmla="*/ 301 h 2048"/>
                <a:gd name="T36" fmla="*/ 153 w 1764"/>
                <a:gd name="T37" fmla="*/ 240 h 2048"/>
                <a:gd name="T38" fmla="*/ 296 w 1764"/>
                <a:gd name="T39" fmla="*/ 327 h 2048"/>
                <a:gd name="T40" fmla="*/ 101 w 1764"/>
                <a:gd name="T41" fmla="*/ 301 h 2048"/>
                <a:gd name="T42" fmla="*/ 1373 w 1764"/>
                <a:gd name="T43" fmla="*/ 1888 h 2048"/>
                <a:gd name="T44" fmla="*/ 396 w 1764"/>
                <a:gd name="T45" fmla="*/ 1953 h 2048"/>
                <a:gd name="T46" fmla="*/ 443 w 1764"/>
                <a:gd name="T47" fmla="*/ 1841 h 2048"/>
                <a:gd name="T48" fmla="*/ 1143 w 1764"/>
                <a:gd name="T49" fmla="*/ 1576 h 2048"/>
                <a:gd name="T50" fmla="*/ 626 w 1764"/>
                <a:gd name="T51" fmla="*/ 1746 h 2048"/>
                <a:gd name="T52" fmla="*/ 1143 w 1764"/>
                <a:gd name="T53" fmla="*/ 1576 h 2048"/>
                <a:gd name="T54" fmla="*/ 782 w 1764"/>
                <a:gd name="T55" fmla="*/ 1439 h 2048"/>
                <a:gd name="T56" fmla="*/ 882 w 1764"/>
                <a:gd name="T57" fmla="*/ 1280 h 2048"/>
                <a:gd name="T58" fmla="*/ 1019 w 1764"/>
                <a:gd name="T59" fmla="*/ 1481 h 2048"/>
                <a:gd name="T60" fmla="*/ 1373 w 1764"/>
                <a:gd name="T61" fmla="*/ 327 h 2048"/>
                <a:gd name="T62" fmla="*/ 882 w 1764"/>
                <a:gd name="T63" fmla="*/ 1186 h 2048"/>
                <a:gd name="T64" fmla="*/ 391 w 1764"/>
                <a:gd name="T65" fmla="*/ 327 h 2048"/>
                <a:gd name="T66" fmla="*/ 397 w 1764"/>
                <a:gd name="T67" fmla="*/ 95 h 2048"/>
                <a:gd name="T68" fmla="*/ 1373 w 1764"/>
                <a:gd name="T69" fmla="*/ 100 h 2048"/>
                <a:gd name="T70" fmla="*/ 1663 w 1764"/>
                <a:gd name="T71" fmla="*/ 301 h 2048"/>
                <a:gd name="T72" fmla="*/ 1468 w 1764"/>
                <a:gd name="T73" fmla="*/ 327 h 2048"/>
                <a:gd name="T74" fmla="*/ 1611 w 1764"/>
                <a:gd name="T75" fmla="*/ 240 h 2048"/>
                <a:gd name="T76" fmla="*/ 1663 w 1764"/>
                <a:gd name="T77" fmla="*/ 301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64" h="2048">
                  <a:moveTo>
                    <a:pt x="1724" y="197"/>
                  </a:moveTo>
                  <a:cubicBezTo>
                    <a:pt x="1696" y="164"/>
                    <a:pt x="1654" y="145"/>
                    <a:pt x="1611" y="145"/>
                  </a:cubicBezTo>
                  <a:cubicBezTo>
                    <a:pt x="1468" y="145"/>
                    <a:pt x="1468" y="145"/>
                    <a:pt x="1468" y="145"/>
                  </a:cubicBezTo>
                  <a:cubicBezTo>
                    <a:pt x="1468" y="100"/>
                    <a:pt x="1468" y="100"/>
                    <a:pt x="1468" y="100"/>
                  </a:cubicBezTo>
                  <a:cubicBezTo>
                    <a:pt x="1468" y="45"/>
                    <a:pt x="1423" y="0"/>
                    <a:pt x="1367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41" y="0"/>
                    <a:pt x="296" y="45"/>
                    <a:pt x="296" y="100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10" y="145"/>
                    <a:pt x="68" y="164"/>
                    <a:pt x="40" y="197"/>
                  </a:cubicBezTo>
                  <a:cubicBezTo>
                    <a:pt x="12" y="230"/>
                    <a:pt x="0" y="274"/>
                    <a:pt x="7" y="316"/>
                  </a:cubicBezTo>
                  <a:cubicBezTo>
                    <a:pt x="45" y="547"/>
                    <a:pt x="190" y="751"/>
                    <a:pt x="397" y="863"/>
                  </a:cubicBezTo>
                  <a:cubicBezTo>
                    <a:pt x="416" y="909"/>
                    <a:pt x="437" y="952"/>
                    <a:pt x="461" y="992"/>
                  </a:cubicBezTo>
                  <a:cubicBezTo>
                    <a:pt x="537" y="1120"/>
                    <a:pt x="631" y="1208"/>
                    <a:pt x="735" y="1251"/>
                  </a:cubicBezTo>
                  <a:cubicBezTo>
                    <a:pt x="746" y="1357"/>
                    <a:pt x="675" y="1458"/>
                    <a:pt x="568" y="1482"/>
                  </a:cubicBezTo>
                  <a:cubicBezTo>
                    <a:pt x="568" y="1483"/>
                    <a:pt x="568" y="1483"/>
                    <a:pt x="567" y="1483"/>
                  </a:cubicBezTo>
                  <a:cubicBezTo>
                    <a:pt x="547" y="1488"/>
                    <a:pt x="531" y="1506"/>
                    <a:pt x="531" y="1529"/>
                  </a:cubicBezTo>
                  <a:cubicBezTo>
                    <a:pt x="531" y="1746"/>
                    <a:pt x="531" y="1746"/>
                    <a:pt x="531" y="1746"/>
                  </a:cubicBezTo>
                  <a:cubicBezTo>
                    <a:pt x="443" y="1746"/>
                    <a:pt x="443" y="1746"/>
                    <a:pt x="443" y="1746"/>
                  </a:cubicBezTo>
                  <a:cubicBezTo>
                    <a:pt x="365" y="1746"/>
                    <a:pt x="301" y="1810"/>
                    <a:pt x="301" y="1888"/>
                  </a:cubicBezTo>
                  <a:cubicBezTo>
                    <a:pt x="301" y="2001"/>
                    <a:pt x="301" y="2001"/>
                    <a:pt x="301" y="2001"/>
                  </a:cubicBezTo>
                  <a:cubicBezTo>
                    <a:pt x="301" y="2027"/>
                    <a:pt x="322" y="2048"/>
                    <a:pt x="348" y="2048"/>
                  </a:cubicBezTo>
                  <a:cubicBezTo>
                    <a:pt x="1420" y="2048"/>
                    <a:pt x="1420" y="2048"/>
                    <a:pt x="1420" y="2048"/>
                  </a:cubicBezTo>
                  <a:cubicBezTo>
                    <a:pt x="1446" y="2048"/>
                    <a:pt x="1468" y="2027"/>
                    <a:pt x="1468" y="2001"/>
                  </a:cubicBezTo>
                  <a:cubicBezTo>
                    <a:pt x="1468" y="1888"/>
                    <a:pt x="1468" y="1888"/>
                    <a:pt x="1468" y="1888"/>
                  </a:cubicBezTo>
                  <a:cubicBezTo>
                    <a:pt x="1468" y="1810"/>
                    <a:pt x="1404" y="1746"/>
                    <a:pt x="1325" y="1746"/>
                  </a:cubicBezTo>
                  <a:cubicBezTo>
                    <a:pt x="1237" y="1746"/>
                    <a:pt x="1237" y="1746"/>
                    <a:pt x="1237" y="1746"/>
                  </a:cubicBezTo>
                  <a:cubicBezTo>
                    <a:pt x="1237" y="1529"/>
                    <a:pt x="1237" y="1529"/>
                    <a:pt x="1237" y="1529"/>
                  </a:cubicBezTo>
                  <a:cubicBezTo>
                    <a:pt x="1237" y="1506"/>
                    <a:pt x="1222" y="1488"/>
                    <a:pt x="1201" y="1483"/>
                  </a:cubicBezTo>
                  <a:cubicBezTo>
                    <a:pt x="1201" y="1483"/>
                    <a:pt x="1201" y="1483"/>
                    <a:pt x="1200" y="1482"/>
                  </a:cubicBezTo>
                  <a:cubicBezTo>
                    <a:pt x="1093" y="1458"/>
                    <a:pt x="1022" y="1356"/>
                    <a:pt x="1033" y="1249"/>
                  </a:cubicBezTo>
                  <a:cubicBezTo>
                    <a:pt x="1136" y="1205"/>
                    <a:pt x="1228" y="1118"/>
                    <a:pt x="1303" y="992"/>
                  </a:cubicBezTo>
                  <a:cubicBezTo>
                    <a:pt x="1327" y="952"/>
                    <a:pt x="1349" y="909"/>
                    <a:pt x="1367" y="863"/>
                  </a:cubicBezTo>
                  <a:cubicBezTo>
                    <a:pt x="1574" y="751"/>
                    <a:pt x="1719" y="547"/>
                    <a:pt x="1757" y="316"/>
                  </a:cubicBezTo>
                  <a:cubicBezTo>
                    <a:pt x="1764" y="274"/>
                    <a:pt x="1752" y="230"/>
                    <a:pt x="1724" y="197"/>
                  </a:cubicBezTo>
                  <a:close/>
                  <a:moveTo>
                    <a:pt x="101" y="301"/>
                  </a:moveTo>
                  <a:cubicBezTo>
                    <a:pt x="98" y="286"/>
                    <a:pt x="102" y="271"/>
                    <a:pt x="112" y="259"/>
                  </a:cubicBezTo>
                  <a:cubicBezTo>
                    <a:pt x="123" y="247"/>
                    <a:pt x="138" y="240"/>
                    <a:pt x="153" y="240"/>
                  </a:cubicBezTo>
                  <a:cubicBezTo>
                    <a:pt x="296" y="240"/>
                    <a:pt x="296" y="240"/>
                    <a:pt x="296" y="240"/>
                  </a:cubicBezTo>
                  <a:cubicBezTo>
                    <a:pt x="296" y="327"/>
                    <a:pt x="296" y="327"/>
                    <a:pt x="296" y="327"/>
                  </a:cubicBezTo>
                  <a:cubicBezTo>
                    <a:pt x="296" y="464"/>
                    <a:pt x="314" y="596"/>
                    <a:pt x="347" y="718"/>
                  </a:cubicBezTo>
                  <a:cubicBezTo>
                    <a:pt x="217" y="615"/>
                    <a:pt x="127" y="466"/>
                    <a:pt x="101" y="301"/>
                  </a:cubicBezTo>
                  <a:close/>
                  <a:moveTo>
                    <a:pt x="1325" y="1841"/>
                  </a:moveTo>
                  <a:cubicBezTo>
                    <a:pt x="1352" y="1841"/>
                    <a:pt x="1373" y="1862"/>
                    <a:pt x="1373" y="1888"/>
                  </a:cubicBezTo>
                  <a:cubicBezTo>
                    <a:pt x="1373" y="1953"/>
                    <a:pt x="1373" y="1953"/>
                    <a:pt x="1373" y="1953"/>
                  </a:cubicBezTo>
                  <a:cubicBezTo>
                    <a:pt x="396" y="1953"/>
                    <a:pt x="396" y="1953"/>
                    <a:pt x="396" y="1953"/>
                  </a:cubicBezTo>
                  <a:cubicBezTo>
                    <a:pt x="396" y="1888"/>
                    <a:pt x="396" y="1888"/>
                    <a:pt x="396" y="1888"/>
                  </a:cubicBezTo>
                  <a:cubicBezTo>
                    <a:pt x="396" y="1862"/>
                    <a:pt x="417" y="1841"/>
                    <a:pt x="443" y="1841"/>
                  </a:cubicBezTo>
                  <a:lnTo>
                    <a:pt x="1325" y="1841"/>
                  </a:lnTo>
                  <a:close/>
                  <a:moveTo>
                    <a:pt x="1143" y="1576"/>
                  </a:moveTo>
                  <a:cubicBezTo>
                    <a:pt x="1143" y="1746"/>
                    <a:pt x="1143" y="1746"/>
                    <a:pt x="1143" y="1746"/>
                  </a:cubicBezTo>
                  <a:cubicBezTo>
                    <a:pt x="626" y="1746"/>
                    <a:pt x="626" y="1746"/>
                    <a:pt x="626" y="1746"/>
                  </a:cubicBezTo>
                  <a:cubicBezTo>
                    <a:pt x="626" y="1576"/>
                    <a:pt x="626" y="1576"/>
                    <a:pt x="626" y="1576"/>
                  </a:cubicBezTo>
                  <a:lnTo>
                    <a:pt x="1143" y="1576"/>
                  </a:lnTo>
                  <a:close/>
                  <a:moveTo>
                    <a:pt x="750" y="1481"/>
                  </a:moveTo>
                  <a:cubicBezTo>
                    <a:pt x="762" y="1468"/>
                    <a:pt x="773" y="1454"/>
                    <a:pt x="782" y="1439"/>
                  </a:cubicBezTo>
                  <a:cubicBezTo>
                    <a:pt x="814" y="1390"/>
                    <a:pt x="830" y="1334"/>
                    <a:pt x="831" y="1277"/>
                  </a:cubicBezTo>
                  <a:cubicBezTo>
                    <a:pt x="848" y="1279"/>
                    <a:pt x="865" y="1280"/>
                    <a:pt x="882" y="1280"/>
                  </a:cubicBezTo>
                  <a:cubicBezTo>
                    <a:pt x="901" y="1280"/>
                    <a:pt x="919" y="1279"/>
                    <a:pt x="937" y="1276"/>
                  </a:cubicBezTo>
                  <a:cubicBezTo>
                    <a:pt x="939" y="1353"/>
                    <a:pt x="968" y="1426"/>
                    <a:pt x="1019" y="1481"/>
                  </a:cubicBezTo>
                  <a:cubicBezTo>
                    <a:pt x="750" y="1481"/>
                    <a:pt x="750" y="1481"/>
                    <a:pt x="750" y="1481"/>
                  </a:cubicBezTo>
                  <a:close/>
                  <a:moveTo>
                    <a:pt x="1373" y="327"/>
                  </a:moveTo>
                  <a:cubicBezTo>
                    <a:pt x="1373" y="561"/>
                    <a:pt x="1319" y="780"/>
                    <a:pt x="1222" y="943"/>
                  </a:cubicBezTo>
                  <a:cubicBezTo>
                    <a:pt x="1129" y="1100"/>
                    <a:pt x="1008" y="1186"/>
                    <a:pt x="882" y="1186"/>
                  </a:cubicBezTo>
                  <a:cubicBezTo>
                    <a:pt x="756" y="1186"/>
                    <a:pt x="635" y="1100"/>
                    <a:pt x="542" y="943"/>
                  </a:cubicBezTo>
                  <a:cubicBezTo>
                    <a:pt x="445" y="780"/>
                    <a:pt x="391" y="561"/>
                    <a:pt x="391" y="327"/>
                  </a:cubicBezTo>
                  <a:cubicBezTo>
                    <a:pt x="391" y="100"/>
                    <a:pt x="391" y="100"/>
                    <a:pt x="391" y="100"/>
                  </a:cubicBezTo>
                  <a:cubicBezTo>
                    <a:pt x="391" y="97"/>
                    <a:pt x="394" y="95"/>
                    <a:pt x="397" y="95"/>
                  </a:cubicBezTo>
                  <a:cubicBezTo>
                    <a:pt x="1367" y="95"/>
                    <a:pt x="1367" y="95"/>
                    <a:pt x="1367" y="95"/>
                  </a:cubicBezTo>
                  <a:cubicBezTo>
                    <a:pt x="1370" y="95"/>
                    <a:pt x="1373" y="97"/>
                    <a:pt x="1373" y="100"/>
                  </a:cubicBezTo>
                  <a:lnTo>
                    <a:pt x="1373" y="327"/>
                  </a:lnTo>
                  <a:close/>
                  <a:moveTo>
                    <a:pt x="1663" y="301"/>
                  </a:moveTo>
                  <a:cubicBezTo>
                    <a:pt x="1637" y="466"/>
                    <a:pt x="1547" y="615"/>
                    <a:pt x="1417" y="718"/>
                  </a:cubicBezTo>
                  <a:cubicBezTo>
                    <a:pt x="1450" y="596"/>
                    <a:pt x="1468" y="464"/>
                    <a:pt x="1468" y="327"/>
                  </a:cubicBezTo>
                  <a:cubicBezTo>
                    <a:pt x="1468" y="240"/>
                    <a:pt x="1468" y="240"/>
                    <a:pt x="1468" y="240"/>
                  </a:cubicBezTo>
                  <a:cubicBezTo>
                    <a:pt x="1611" y="240"/>
                    <a:pt x="1611" y="240"/>
                    <a:pt x="1611" y="240"/>
                  </a:cubicBezTo>
                  <a:cubicBezTo>
                    <a:pt x="1626" y="240"/>
                    <a:pt x="1641" y="247"/>
                    <a:pt x="1652" y="259"/>
                  </a:cubicBezTo>
                  <a:cubicBezTo>
                    <a:pt x="1662" y="271"/>
                    <a:pt x="1666" y="286"/>
                    <a:pt x="166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1" name="Figura a mano libera 6">
              <a:extLst>
                <a:ext uri="{FF2B5EF4-FFF2-40B4-BE49-F238E27FC236}">
                  <a16:creationId xmlns:a16="http://schemas.microsoft.com/office/drawing/2014/main" id="{CF484D7D-E603-04BD-91C3-318C12C05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5744" y="2462202"/>
              <a:ext cx="1090612" cy="1039809"/>
            </a:xfrm>
            <a:custGeom>
              <a:avLst/>
              <a:gdLst>
                <a:gd name="T0" fmla="*/ 581 w 586"/>
                <a:gd name="T1" fmla="*/ 209 h 559"/>
                <a:gd name="T2" fmla="*/ 543 w 586"/>
                <a:gd name="T3" fmla="*/ 176 h 559"/>
                <a:gd name="T4" fmla="*/ 399 w 586"/>
                <a:gd name="T5" fmla="*/ 156 h 559"/>
                <a:gd name="T6" fmla="*/ 336 w 586"/>
                <a:gd name="T7" fmla="*/ 26 h 559"/>
                <a:gd name="T8" fmla="*/ 293 w 586"/>
                <a:gd name="T9" fmla="*/ 0 h 559"/>
                <a:gd name="T10" fmla="*/ 250 w 586"/>
                <a:gd name="T11" fmla="*/ 26 h 559"/>
                <a:gd name="T12" fmla="*/ 187 w 586"/>
                <a:gd name="T13" fmla="*/ 156 h 559"/>
                <a:gd name="T14" fmla="*/ 44 w 586"/>
                <a:gd name="T15" fmla="*/ 176 h 559"/>
                <a:gd name="T16" fmla="*/ 5 w 586"/>
                <a:gd name="T17" fmla="*/ 209 h 559"/>
                <a:gd name="T18" fmla="*/ 17 w 586"/>
                <a:gd name="T19" fmla="*/ 257 h 559"/>
                <a:gd name="T20" fmla="*/ 121 w 586"/>
                <a:gd name="T21" fmla="*/ 358 h 559"/>
                <a:gd name="T22" fmla="*/ 96 w 586"/>
                <a:gd name="T23" fmla="*/ 501 h 559"/>
                <a:gd name="T24" fmla="*/ 115 w 586"/>
                <a:gd name="T25" fmla="*/ 547 h 559"/>
                <a:gd name="T26" fmla="*/ 165 w 586"/>
                <a:gd name="T27" fmla="*/ 551 h 559"/>
                <a:gd name="T28" fmla="*/ 293 w 586"/>
                <a:gd name="T29" fmla="*/ 483 h 559"/>
                <a:gd name="T30" fmla="*/ 421 w 586"/>
                <a:gd name="T31" fmla="*/ 551 h 559"/>
                <a:gd name="T32" fmla="*/ 443 w 586"/>
                <a:gd name="T33" fmla="*/ 556 h 559"/>
                <a:gd name="T34" fmla="*/ 471 w 586"/>
                <a:gd name="T35" fmla="*/ 547 h 559"/>
                <a:gd name="T36" fmla="*/ 490 w 586"/>
                <a:gd name="T37" fmla="*/ 501 h 559"/>
                <a:gd name="T38" fmla="*/ 465 w 586"/>
                <a:gd name="T39" fmla="*/ 358 h 559"/>
                <a:gd name="T40" fmla="*/ 569 w 586"/>
                <a:gd name="T41" fmla="*/ 257 h 559"/>
                <a:gd name="T42" fmla="*/ 581 w 586"/>
                <a:gd name="T43" fmla="*/ 209 h 559"/>
                <a:gd name="T44" fmla="*/ 381 w 586"/>
                <a:gd name="T45" fmla="*/ 308 h 559"/>
                <a:gd name="T46" fmla="*/ 368 w 586"/>
                <a:gd name="T47" fmla="*/ 350 h 559"/>
                <a:gd name="T48" fmla="*/ 380 w 586"/>
                <a:gd name="T49" fmla="*/ 422 h 559"/>
                <a:gd name="T50" fmla="*/ 315 w 586"/>
                <a:gd name="T51" fmla="*/ 388 h 559"/>
                <a:gd name="T52" fmla="*/ 293 w 586"/>
                <a:gd name="T53" fmla="*/ 382 h 559"/>
                <a:gd name="T54" fmla="*/ 271 w 586"/>
                <a:gd name="T55" fmla="*/ 388 h 559"/>
                <a:gd name="T56" fmla="*/ 206 w 586"/>
                <a:gd name="T57" fmla="*/ 422 h 559"/>
                <a:gd name="T58" fmla="*/ 218 w 586"/>
                <a:gd name="T59" fmla="*/ 350 h 559"/>
                <a:gd name="T60" fmla="*/ 205 w 586"/>
                <a:gd name="T61" fmla="*/ 308 h 559"/>
                <a:gd name="T62" fmla="*/ 152 w 586"/>
                <a:gd name="T63" fmla="*/ 256 h 559"/>
                <a:gd name="T64" fmla="*/ 225 w 586"/>
                <a:gd name="T65" fmla="*/ 246 h 559"/>
                <a:gd name="T66" fmla="*/ 261 w 586"/>
                <a:gd name="T67" fmla="*/ 220 h 559"/>
                <a:gd name="T68" fmla="*/ 293 w 586"/>
                <a:gd name="T69" fmla="*/ 154 h 559"/>
                <a:gd name="T70" fmla="*/ 325 w 586"/>
                <a:gd name="T71" fmla="*/ 220 h 559"/>
                <a:gd name="T72" fmla="*/ 361 w 586"/>
                <a:gd name="T73" fmla="*/ 246 h 559"/>
                <a:gd name="T74" fmla="*/ 434 w 586"/>
                <a:gd name="T75" fmla="*/ 256 h 559"/>
                <a:gd name="T76" fmla="*/ 381 w 586"/>
                <a:gd name="T77" fmla="*/ 30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6" h="559">
                  <a:moveTo>
                    <a:pt x="581" y="209"/>
                  </a:moveTo>
                  <a:cubicBezTo>
                    <a:pt x="575" y="191"/>
                    <a:pt x="560" y="179"/>
                    <a:pt x="543" y="176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28" y="10"/>
                    <a:pt x="311" y="0"/>
                    <a:pt x="293" y="0"/>
                  </a:cubicBezTo>
                  <a:cubicBezTo>
                    <a:pt x="275" y="0"/>
                    <a:pt x="258" y="10"/>
                    <a:pt x="250" y="26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26" y="179"/>
                    <a:pt x="11" y="191"/>
                    <a:pt x="5" y="209"/>
                  </a:cubicBezTo>
                  <a:cubicBezTo>
                    <a:pt x="0" y="226"/>
                    <a:pt x="4" y="245"/>
                    <a:pt x="17" y="257"/>
                  </a:cubicBezTo>
                  <a:cubicBezTo>
                    <a:pt x="121" y="358"/>
                    <a:pt x="121" y="358"/>
                    <a:pt x="121" y="358"/>
                  </a:cubicBezTo>
                  <a:cubicBezTo>
                    <a:pt x="96" y="501"/>
                    <a:pt x="96" y="501"/>
                    <a:pt x="96" y="501"/>
                  </a:cubicBezTo>
                  <a:cubicBezTo>
                    <a:pt x="93" y="518"/>
                    <a:pt x="101" y="536"/>
                    <a:pt x="115" y="547"/>
                  </a:cubicBezTo>
                  <a:cubicBezTo>
                    <a:pt x="130" y="558"/>
                    <a:pt x="149" y="559"/>
                    <a:pt x="165" y="551"/>
                  </a:cubicBezTo>
                  <a:cubicBezTo>
                    <a:pt x="293" y="483"/>
                    <a:pt x="293" y="483"/>
                    <a:pt x="293" y="483"/>
                  </a:cubicBezTo>
                  <a:cubicBezTo>
                    <a:pt x="421" y="551"/>
                    <a:pt x="421" y="551"/>
                    <a:pt x="421" y="551"/>
                  </a:cubicBezTo>
                  <a:cubicBezTo>
                    <a:pt x="428" y="554"/>
                    <a:pt x="435" y="556"/>
                    <a:pt x="443" y="556"/>
                  </a:cubicBezTo>
                  <a:cubicBezTo>
                    <a:pt x="453" y="556"/>
                    <a:pt x="463" y="553"/>
                    <a:pt x="471" y="547"/>
                  </a:cubicBezTo>
                  <a:cubicBezTo>
                    <a:pt x="485" y="536"/>
                    <a:pt x="493" y="518"/>
                    <a:pt x="490" y="501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569" y="257"/>
                    <a:pt x="569" y="257"/>
                    <a:pt x="569" y="257"/>
                  </a:cubicBezTo>
                  <a:cubicBezTo>
                    <a:pt x="582" y="245"/>
                    <a:pt x="586" y="226"/>
                    <a:pt x="581" y="209"/>
                  </a:cubicBezTo>
                  <a:close/>
                  <a:moveTo>
                    <a:pt x="381" y="308"/>
                  </a:moveTo>
                  <a:cubicBezTo>
                    <a:pt x="370" y="319"/>
                    <a:pt x="365" y="334"/>
                    <a:pt x="368" y="350"/>
                  </a:cubicBezTo>
                  <a:cubicBezTo>
                    <a:pt x="380" y="422"/>
                    <a:pt x="380" y="422"/>
                    <a:pt x="380" y="422"/>
                  </a:cubicBezTo>
                  <a:cubicBezTo>
                    <a:pt x="315" y="388"/>
                    <a:pt x="315" y="388"/>
                    <a:pt x="315" y="388"/>
                  </a:cubicBezTo>
                  <a:cubicBezTo>
                    <a:pt x="308" y="384"/>
                    <a:pt x="301" y="382"/>
                    <a:pt x="293" y="382"/>
                  </a:cubicBezTo>
                  <a:cubicBezTo>
                    <a:pt x="285" y="382"/>
                    <a:pt x="278" y="384"/>
                    <a:pt x="271" y="388"/>
                  </a:cubicBezTo>
                  <a:cubicBezTo>
                    <a:pt x="206" y="422"/>
                    <a:pt x="206" y="422"/>
                    <a:pt x="206" y="422"/>
                  </a:cubicBezTo>
                  <a:cubicBezTo>
                    <a:pt x="218" y="350"/>
                    <a:pt x="218" y="350"/>
                    <a:pt x="218" y="350"/>
                  </a:cubicBezTo>
                  <a:cubicBezTo>
                    <a:pt x="221" y="334"/>
                    <a:pt x="216" y="319"/>
                    <a:pt x="205" y="308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40" y="244"/>
                    <a:pt x="254" y="234"/>
                    <a:pt x="261" y="220"/>
                  </a:cubicBezTo>
                  <a:cubicBezTo>
                    <a:pt x="293" y="154"/>
                    <a:pt x="293" y="154"/>
                    <a:pt x="293" y="154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32" y="234"/>
                    <a:pt x="346" y="244"/>
                    <a:pt x="361" y="246"/>
                  </a:cubicBezTo>
                  <a:cubicBezTo>
                    <a:pt x="434" y="256"/>
                    <a:pt x="434" y="256"/>
                    <a:pt x="434" y="256"/>
                  </a:cubicBezTo>
                  <a:lnTo>
                    <a:pt x="381" y="3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C39841E9-8AFB-FE89-1088-8BD678776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-4600374" y="3596184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sella di testo 69">
            <a:extLst>
              <a:ext uri="{FF2B5EF4-FFF2-40B4-BE49-F238E27FC236}">
                <a16:creationId xmlns:a16="http://schemas.microsoft.com/office/drawing/2014/main" id="{9F8A4F59-BDBF-82AE-D4A8-D1F35B74A9C1}"/>
              </a:ext>
            </a:extLst>
          </p:cNvPr>
          <p:cNvSpPr txBox="1"/>
          <p:nvPr/>
        </p:nvSpPr>
        <p:spPr>
          <a:xfrm>
            <a:off x="-5676037" y="4721818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n-US" sz="1400" dirty="0">
                <a:solidFill>
                  <a:srgbClr val="30353F"/>
                </a:solidFill>
              </a:rPr>
              <a:t>Building and training the deep learning model using the pre-processed data</a:t>
            </a:r>
            <a:endParaRPr lang="it-IT" sz="1400" dirty="0">
              <a:solidFill>
                <a:srgbClr val="30353F"/>
              </a:solidFill>
            </a:endParaRPr>
          </a:p>
        </p:txBody>
      </p:sp>
      <p:sp>
        <p:nvSpPr>
          <p:cNvPr id="64" name="Casella di testo 70">
            <a:extLst>
              <a:ext uri="{FF2B5EF4-FFF2-40B4-BE49-F238E27FC236}">
                <a16:creationId xmlns:a16="http://schemas.microsoft.com/office/drawing/2014/main" id="{B9251D35-FAA0-C763-5B04-7422D343C761}"/>
              </a:ext>
            </a:extLst>
          </p:cNvPr>
          <p:cNvSpPr txBox="1"/>
          <p:nvPr/>
        </p:nvSpPr>
        <p:spPr>
          <a:xfrm>
            <a:off x="-5538126" y="4412356"/>
            <a:ext cx="187551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43CDD9"/>
                </a:solidFill>
                <a:latin typeface="+mj-lt"/>
              </a:rPr>
              <a:t>Deep Learning Model</a:t>
            </a:r>
          </a:p>
        </p:txBody>
      </p:sp>
      <p:sp>
        <p:nvSpPr>
          <p:cNvPr id="65" name="Ovale 64">
            <a:extLst>
              <a:ext uri="{FF2B5EF4-FFF2-40B4-BE49-F238E27FC236}">
                <a16:creationId xmlns:a16="http://schemas.microsoft.com/office/drawing/2014/main" id="{E29A204F-AFD5-66DC-DF82-7CD0D38A9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4915574" y="3174046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66" name="Casella di testo 31">
            <a:extLst>
              <a:ext uri="{FF2B5EF4-FFF2-40B4-BE49-F238E27FC236}">
                <a16:creationId xmlns:a16="http://schemas.microsoft.com/office/drawing/2014/main" id="{690D5AD7-EE3B-70AE-4565-C594F660B056}"/>
              </a:ext>
            </a:extLst>
          </p:cNvPr>
          <p:cNvSpPr txBox="1"/>
          <p:nvPr/>
        </p:nvSpPr>
        <p:spPr>
          <a:xfrm>
            <a:off x="-12137468" y="2149636"/>
            <a:ext cx="215132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n-US" sz="1400" dirty="0"/>
              <a:t>Collection of raw data </a:t>
            </a:r>
            <a:br>
              <a:rPr lang="en-US" sz="1400" dirty="0"/>
            </a:br>
            <a:r>
              <a:rPr lang="en-US" sz="1400" dirty="0"/>
              <a:t>from various sources</a:t>
            </a:r>
            <a:endParaRPr lang="it-IT" sz="1400" dirty="0">
              <a:solidFill>
                <a:srgbClr val="30353F"/>
              </a:solidFill>
            </a:endParaRPr>
          </a:p>
        </p:txBody>
      </p: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5624DEB3-E5ED-D1C2-9943-5CD4509C5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-11061805" y="26798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e 67">
            <a:extLst>
              <a:ext uri="{FF2B5EF4-FFF2-40B4-BE49-F238E27FC236}">
                <a16:creationId xmlns:a16="http://schemas.microsoft.com/office/drawing/2014/main" id="{B21A3C00-5F89-92BC-A4E3-60A070C90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1377005" y="3126479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69" name="Casella di testo 50">
            <a:extLst>
              <a:ext uri="{FF2B5EF4-FFF2-40B4-BE49-F238E27FC236}">
                <a16:creationId xmlns:a16="http://schemas.microsoft.com/office/drawing/2014/main" id="{575D5050-9D01-6701-5AC3-9CCD66CC2A66}"/>
              </a:ext>
            </a:extLst>
          </p:cNvPr>
          <p:cNvSpPr txBox="1"/>
          <p:nvPr/>
        </p:nvSpPr>
        <p:spPr>
          <a:xfrm>
            <a:off x="-11478584" y="1840174"/>
            <a:ext cx="83356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 err="1">
                <a:solidFill>
                  <a:srgbClr val="30353F"/>
                </a:solidFill>
                <a:latin typeface="+mj-lt"/>
              </a:rPr>
              <a:t>Raw</a:t>
            </a:r>
            <a:r>
              <a:rPr lang="it-IT" sz="1400" b="1" dirty="0">
                <a:solidFill>
                  <a:srgbClr val="30353F"/>
                </a:solidFill>
                <a:latin typeface="+mj-lt"/>
              </a:rPr>
              <a:t> Data</a:t>
            </a:r>
          </a:p>
        </p:txBody>
      </p: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C9D8498E-FC28-FC43-8107-130612AE4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-8907995" y="3596184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asella di testo 56">
            <a:extLst>
              <a:ext uri="{FF2B5EF4-FFF2-40B4-BE49-F238E27FC236}">
                <a16:creationId xmlns:a16="http://schemas.microsoft.com/office/drawing/2014/main" id="{99DFC5B7-44DA-CFFA-EA4C-BCE29A45478C}"/>
              </a:ext>
            </a:extLst>
          </p:cNvPr>
          <p:cNvSpPr txBox="1"/>
          <p:nvPr/>
        </p:nvSpPr>
        <p:spPr>
          <a:xfrm>
            <a:off x="-9983658" y="4721818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n-US" sz="1400" dirty="0"/>
              <a:t>Process of extracting relevant data from </a:t>
            </a:r>
            <a:br>
              <a:rPr lang="en-US" sz="1400" dirty="0"/>
            </a:br>
            <a:r>
              <a:rPr lang="en-US" sz="1400" dirty="0"/>
              <a:t>raw datasets</a:t>
            </a:r>
            <a:endParaRPr lang="it-IT" sz="1400" dirty="0">
              <a:solidFill>
                <a:srgbClr val="30353F"/>
              </a:solidFill>
            </a:endParaRPr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4E20BEAD-AE9F-34DA-F46A-D76FCDBD3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9223195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76" name="Casella di testo 57">
            <a:extLst>
              <a:ext uri="{FF2B5EF4-FFF2-40B4-BE49-F238E27FC236}">
                <a16:creationId xmlns:a16="http://schemas.microsoft.com/office/drawing/2014/main" id="{C2F67A7D-88BB-D182-7017-C58402FA2E6E}"/>
              </a:ext>
            </a:extLst>
          </p:cNvPr>
          <p:cNvSpPr txBox="1"/>
          <p:nvPr/>
        </p:nvSpPr>
        <p:spPr>
          <a:xfrm>
            <a:off x="-9571634" y="4412356"/>
            <a:ext cx="132728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667181"/>
                </a:solidFill>
                <a:latin typeface="+mj-lt"/>
              </a:rPr>
              <a:t>Data </a:t>
            </a:r>
            <a:r>
              <a:rPr lang="it-IT" sz="1400" b="1" dirty="0" err="1">
                <a:solidFill>
                  <a:srgbClr val="667181"/>
                </a:solidFill>
                <a:latin typeface="+mj-lt"/>
              </a:rPr>
              <a:t>Extraction</a:t>
            </a:r>
            <a:endParaRPr lang="it-IT" sz="1400" b="1" dirty="0">
              <a:solidFill>
                <a:srgbClr val="667181"/>
              </a:solidFill>
              <a:latin typeface="+mj-lt"/>
            </a:endParaRPr>
          </a:p>
        </p:txBody>
      </p: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87862C5B-FD08-882F-464A-103BCDB3A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-6754185" y="26798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e 77">
            <a:extLst>
              <a:ext uri="{FF2B5EF4-FFF2-40B4-BE49-F238E27FC236}">
                <a16:creationId xmlns:a16="http://schemas.microsoft.com/office/drawing/2014/main" id="{8019FD4D-2B6D-66C6-38C7-103415EDE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069385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79" name="Casella di testo 60">
            <a:extLst>
              <a:ext uri="{FF2B5EF4-FFF2-40B4-BE49-F238E27FC236}">
                <a16:creationId xmlns:a16="http://schemas.microsoft.com/office/drawing/2014/main" id="{4726D7C9-E471-6013-1611-4844F88ABB51}"/>
              </a:ext>
            </a:extLst>
          </p:cNvPr>
          <p:cNvSpPr txBox="1"/>
          <p:nvPr/>
        </p:nvSpPr>
        <p:spPr>
          <a:xfrm>
            <a:off x="-7829848" y="2167450"/>
            <a:ext cx="215132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 err="1"/>
              <a:t>Preparation</a:t>
            </a:r>
            <a:r>
              <a:rPr lang="it-IT" sz="1400" dirty="0"/>
              <a:t> of Data for </a:t>
            </a:r>
            <a:r>
              <a:rPr lang="it-IT" sz="1400" dirty="0" err="1"/>
              <a:t>analysis</a:t>
            </a:r>
            <a:r>
              <a:rPr lang="it-IT" sz="1400" dirty="0"/>
              <a:t> and </a:t>
            </a:r>
            <a:r>
              <a:rPr lang="it-IT" sz="1400" dirty="0" err="1"/>
              <a:t>modeling</a:t>
            </a:r>
            <a:endParaRPr lang="it-IT" sz="1400" dirty="0">
              <a:solidFill>
                <a:srgbClr val="30353F"/>
              </a:solidFill>
            </a:endParaRPr>
          </a:p>
        </p:txBody>
      </p:sp>
      <p:sp>
        <p:nvSpPr>
          <p:cNvPr id="84" name="Casella di testo 61">
            <a:extLst>
              <a:ext uri="{FF2B5EF4-FFF2-40B4-BE49-F238E27FC236}">
                <a16:creationId xmlns:a16="http://schemas.microsoft.com/office/drawing/2014/main" id="{D4B4994C-246F-ADB1-2EA6-24AEF6AE7786}"/>
              </a:ext>
            </a:extLst>
          </p:cNvPr>
          <p:cNvSpPr txBox="1"/>
          <p:nvPr/>
        </p:nvSpPr>
        <p:spPr>
          <a:xfrm>
            <a:off x="-7590144" y="1857988"/>
            <a:ext cx="167193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98A3AD"/>
                </a:solidFill>
                <a:latin typeface="+mj-lt"/>
              </a:rPr>
              <a:t>Data </a:t>
            </a:r>
            <a:r>
              <a:rPr lang="it-IT" sz="1400" b="1" dirty="0" err="1">
                <a:solidFill>
                  <a:srgbClr val="98A3AD"/>
                </a:solidFill>
                <a:latin typeface="+mj-lt"/>
              </a:rPr>
              <a:t>PreProcessing</a:t>
            </a:r>
            <a:endParaRPr lang="it-IT" sz="1400" b="1" dirty="0">
              <a:solidFill>
                <a:srgbClr val="98A3AD"/>
              </a:solidFill>
              <a:latin typeface="+mj-lt"/>
            </a:endParaRPr>
          </a:p>
        </p:txBody>
      </p:sp>
      <p:grpSp>
        <p:nvGrpSpPr>
          <p:cNvPr id="85" name="Gruppo 84" descr="Questa è un icona di un grafico. ">
            <a:extLst>
              <a:ext uri="{FF2B5EF4-FFF2-40B4-BE49-F238E27FC236}">
                <a16:creationId xmlns:a16="http://schemas.microsoft.com/office/drawing/2014/main" id="{119E2C4C-B83C-79D6-AF4F-7A4AA77F3EAE}"/>
              </a:ext>
            </a:extLst>
          </p:cNvPr>
          <p:cNvGrpSpPr/>
          <p:nvPr/>
        </p:nvGrpSpPr>
        <p:grpSpPr>
          <a:xfrm>
            <a:off x="-4788974" y="3405343"/>
            <a:ext cx="377200" cy="179334"/>
            <a:chOff x="4254500" y="2100263"/>
            <a:chExt cx="1906588" cy="906463"/>
          </a:xfrm>
        </p:grpSpPr>
        <p:sp>
          <p:nvSpPr>
            <p:cNvPr id="86" name="Figura a mano libera 5">
              <a:extLst>
                <a:ext uri="{FF2B5EF4-FFF2-40B4-BE49-F238E27FC236}">
                  <a16:creationId xmlns:a16="http://schemas.microsoft.com/office/drawing/2014/main" id="{9CEF8A48-F816-EBC1-2FCE-7DD3311E8D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7" name="Figura a mano libera 6">
              <a:extLst>
                <a:ext uri="{FF2B5EF4-FFF2-40B4-BE49-F238E27FC236}">
                  <a16:creationId xmlns:a16="http://schemas.microsoft.com/office/drawing/2014/main" id="{2BF50A1E-10B1-6BDD-21CD-3D17F11FC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8" name="Figura a mano libera 7">
              <a:extLst>
                <a:ext uri="{FF2B5EF4-FFF2-40B4-BE49-F238E27FC236}">
                  <a16:creationId xmlns:a16="http://schemas.microsoft.com/office/drawing/2014/main" id="{1866D0E1-4464-58A8-0040-9FFFBA54E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pic>
        <p:nvPicPr>
          <p:cNvPr id="89" name="Immagine 88">
            <a:extLst>
              <a:ext uri="{FF2B5EF4-FFF2-40B4-BE49-F238E27FC236}">
                <a16:creationId xmlns:a16="http://schemas.microsoft.com/office/drawing/2014/main" id="{D9BC04BF-AA37-6726-E7A2-A2CED9712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98" b="92634" l="9657" r="90987">
                        <a14:foregroundMark x1="50429" y1="92857" x2="50429" y2="92857"/>
                        <a14:foregroundMark x1="90987" y1="51563" x2="90987" y2="51563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285905" y="3224846"/>
            <a:ext cx="448199" cy="430887"/>
          </a:xfrm>
          <a:prstGeom prst="rect">
            <a:avLst/>
          </a:prstGeom>
        </p:spPr>
      </p:pic>
      <p:pic>
        <p:nvPicPr>
          <p:cNvPr id="90" name="Immagine 89">
            <a:extLst>
              <a:ext uri="{FF2B5EF4-FFF2-40B4-BE49-F238E27FC236}">
                <a16:creationId xmlns:a16="http://schemas.microsoft.com/office/drawing/2014/main" id="{ADA1E7D9-FC23-05C0-9C56-25F8E787FA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151381" y="3244330"/>
            <a:ext cx="486771" cy="482201"/>
          </a:xfrm>
          <a:prstGeom prst="rect">
            <a:avLst/>
          </a:prstGeom>
        </p:spPr>
      </p:pic>
      <p:pic>
        <p:nvPicPr>
          <p:cNvPr id="91" name="Immagine 90">
            <a:extLst>
              <a:ext uri="{FF2B5EF4-FFF2-40B4-BE49-F238E27FC236}">
                <a16:creationId xmlns:a16="http://schemas.microsoft.com/office/drawing/2014/main" id="{090D73BE-D5E7-CDC1-E1F7-20B4DEB38A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7778" r="93704">
                        <a14:foregroundMark x1="7778" y1="49615" x2="7778" y2="49615"/>
                        <a14:foregroundMark x1="41481" y1="31154" x2="41481" y2="31154"/>
                        <a14:foregroundMark x1="93704" y1="51538" x2="93704" y2="51538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983573" y="3262876"/>
            <a:ext cx="448367" cy="431760"/>
          </a:xfrm>
          <a:prstGeom prst="rect">
            <a:avLst/>
          </a:prstGeom>
        </p:spPr>
      </p:pic>
      <p:sp>
        <p:nvSpPr>
          <p:cNvPr id="92" name="CasellaDiTesto 91">
            <a:extLst>
              <a:ext uri="{FF2B5EF4-FFF2-40B4-BE49-F238E27FC236}">
                <a16:creationId xmlns:a16="http://schemas.microsoft.com/office/drawing/2014/main" id="{2BEBECE7-49EB-73C1-675D-BA430DBD6E5B}"/>
              </a:ext>
            </a:extLst>
          </p:cNvPr>
          <p:cNvSpPr txBox="1"/>
          <p:nvPr/>
        </p:nvSpPr>
        <p:spPr>
          <a:xfrm>
            <a:off x="-2436446" y="3529832"/>
            <a:ext cx="85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+mj-lt"/>
              </a:rPr>
              <a:t>Result</a:t>
            </a:r>
            <a:endParaRPr lang="it-IT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3" name="Immagine 92" descr="Immagine in bianco e nero di una città&#10;&#10;Descrizione generata automaticamente">
            <a:extLst>
              <a:ext uri="{FF2B5EF4-FFF2-40B4-BE49-F238E27FC236}">
                <a16:creationId xmlns:a16="http://schemas.microsoft.com/office/drawing/2014/main" id="{547E17CB-476D-3520-C411-2F102C51EC8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718185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4" name="Rettangolo 93">
            <a:extLst>
              <a:ext uri="{FF2B5EF4-FFF2-40B4-BE49-F238E27FC236}">
                <a16:creationId xmlns:a16="http://schemas.microsoft.com/office/drawing/2014/main" id="{2610ED40-6329-A407-08EA-8BA0A79D0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718185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95" name="Casella di testo 6">
            <a:extLst>
              <a:ext uri="{FF2B5EF4-FFF2-40B4-BE49-F238E27FC236}">
                <a16:creationId xmlns:a16="http://schemas.microsoft.com/office/drawing/2014/main" id="{F1D96D61-468D-21FD-EDFF-45183B51A5F1}"/>
              </a:ext>
            </a:extLst>
          </p:cNvPr>
          <p:cNvSpPr txBox="1"/>
          <p:nvPr/>
        </p:nvSpPr>
        <p:spPr>
          <a:xfrm>
            <a:off x="3256288" y="-3737771"/>
            <a:ext cx="5679440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4400" b="1" dirty="0">
                <a:solidFill>
                  <a:schemeClr val="bg1"/>
                </a:solidFill>
                <a:latin typeface="+mj-lt"/>
              </a:rPr>
              <a:t>Big Data Engineering</a:t>
            </a:r>
          </a:p>
        </p:txBody>
      </p:sp>
      <p:sp>
        <p:nvSpPr>
          <p:cNvPr id="96" name="Casella di testo 20">
            <a:extLst>
              <a:ext uri="{FF2B5EF4-FFF2-40B4-BE49-F238E27FC236}">
                <a16:creationId xmlns:a16="http://schemas.microsoft.com/office/drawing/2014/main" id="{64582513-E57F-CA19-7068-67BCE17C7728}"/>
              </a:ext>
            </a:extLst>
          </p:cNvPr>
          <p:cNvSpPr txBox="1"/>
          <p:nvPr/>
        </p:nvSpPr>
        <p:spPr>
          <a:xfrm>
            <a:off x="4242135" y="-3031783"/>
            <a:ext cx="370774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2000" dirty="0" err="1">
                <a:solidFill>
                  <a:schemeClr val="bg1"/>
                </a:solidFill>
              </a:rPr>
              <a:t>Anomaly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Detection</a:t>
            </a:r>
            <a:r>
              <a:rPr lang="it-IT" sz="2000" dirty="0">
                <a:solidFill>
                  <a:schemeClr val="bg1"/>
                </a:solidFill>
              </a:rPr>
              <a:t> in Times Series</a:t>
            </a:r>
          </a:p>
        </p:txBody>
      </p:sp>
      <p:sp>
        <p:nvSpPr>
          <p:cNvPr id="97" name="Ovale 96">
            <a:extLst>
              <a:ext uri="{FF2B5EF4-FFF2-40B4-BE49-F238E27FC236}">
                <a16:creationId xmlns:a16="http://schemas.microsoft.com/office/drawing/2014/main" id="{DAA20258-059D-3FD4-22E1-532FBB521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-4702167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31751C34-2CFF-3174-5E0B-638E1F251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-4616443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C84035AC-C8E7-22E3-3128-4F92BBDA3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-4616443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e 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4" name="Rettangolo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40290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74" name="Ovale 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pSp>
        <p:nvGrpSpPr>
          <p:cNvPr id="10" name="Gruppo 9" descr="Questa è un icona di un trofeo."/>
          <p:cNvGrpSpPr/>
          <p:nvPr/>
        </p:nvGrpSpPr>
        <p:grpSpPr>
          <a:xfrm>
            <a:off x="10378152" y="2889551"/>
            <a:ext cx="479136" cy="581252"/>
            <a:chOff x="-1892703" y="1944681"/>
            <a:chExt cx="3284538" cy="3811588"/>
          </a:xfrm>
        </p:grpSpPr>
        <p:sp>
          <p:nvSpPr>
            <p:cNvPr id="8" name="Figura a mano libera 5"/>
            <p:cNvSpPr>
              <a:spLocks noEditPoints="1"/>
            </p:cNvSpPr>
            <p:nvPr/>
          </p:nvSpPr>
          <p:spPr bwMode="auto">
            <a:xfrm>
              <a:off x="-1892703" y="1944681"/>
              <a:ext cx="3284538" cy="3811588"/>
            </a:xfrm>
            <a:custGeom>
              <a:avLst/>
              <a:gdLst>
                <a:gd name="T0" fmla="*/ 1611 w 1764"/>
                <a:gd name="T1" fmla="*/ 145 h 2048"/>
                <a:gd name="T2" fmla="*/ 1468 w 1764"/>
                <a:gd name="T3" fmla="*/ 100 h 2048"/>
                <a:gd name="T4" fmla="*/ 397 w 1764"/>
                <a:gd name="T5" fmla="*/ 0 h 2048"/>
                <a:gd name="T6" fmla="*/ 296 w 1764"/>
                <a:gd name="T7" fmla="*/ 145 h 2048"/>
                <a:gd name="T8" fmla="*/ 40 w 1764"/>
                <a:gd name="T9" fmla="*/ 197 h 2048"/>
                <a:gd name="T10" fmla="*/ 397 w 1764"/>
                <a:gd name="T11" fmla="*/ 863 h 2048"/>
                <a:gd name="T12" fmla="*/ 735 w 1764"/>
                <a:gd name="T13" fmla="*/ 1251 h 2048"/>
                <a:gd name="T14" fmla="*/ 567 w 1764"/>
                <a:gd name="T15" fmla="*/ 1483 h 2048"/>
                <a:gd name="T16" fmla="*/ 531 w 1764"/>
                <a:gd name="T17" fmla="*/ 1746 h 2048"/>
                <a:gd name="T18" fmla="*/ 301 w 1764"/>
                <a:gd name="T19" fmla="*/ 1888 h 2048"/>
                <a:gd name="T20" fmla="*/ 348 w 1764"/>
                <a:gd name="T21" fmla="*/ 2048 h 2048"/>
                <a:gd name="T22" fmla="*/ 1468 w 1764"/>
                <a:gd name="T23" fmla="*/ 2001 h 2048"/>
                <a:gd name="T24" fmla="*/ 1325 w 1764"/>
                <a:gd name="T25" fmla="*/ 1746 h 2048"/>
                <a:gd name="T26" fmla="*/ 1237 w 1764"/>
                <a:gd name="T27" fmla="*/ 1529 h 2048"/>
                <a:gd name="T28" fmla="*/ 1200 w 1764"/>
                <a:gd name="T29" fmla="*/ 1482 h 2048"/>
                <a:gd name="T30" fmla="*/ 1303 w 1764"/>
                <a:gd name="T31" fmla="*/ 992 h 2048"/>
                <a:gd name="T32" fmla="*/ 1757 w 1764"/>
                <a:gd name="T33" fmla="*/ 316 h 2048"/>
                <a:gd name="T34" fmla="*/ 101 w 1764"/>
                <a:gd name="T35" fmla="*/ 301 h 2048"/>
                <a:gd name="T36" fmla="*/ 153 w 1764"/>
                <a:gd name="T37" fmla="*/ 240 h 2048"/>
                <a:gd name="T38" fmla="*/ 296 w 1764"/>
                <a:gd name="T39" fmla="*/ 327 h 2048"/>
                <a:gd name="T40" fmla="*/ 101 w 1764"/>
                <a:gd name="T41" fmla="*/ 301 h 2048"/>
                <a:gd name="T42" fmla="*/ 1373 w 1764"/>
                <a:gd name="T43" fmla="*/ 1888 h 2048"/>
                <a:gd name="T44" fmla="*/ 396 w 1764"/>
                <a:gd name="T45" fmla="*/ 1953 h 2048"/>
                <a:gd name="T46" fmla="*/ 443 w 1764"/>
                <a:gd name="T47" fmla="*/ 1841 h 2048"/>
                <a:gd name="T48" fmla="*/ 1143 w 1764"/>
                <a:gd name="T49" fmla="*/ 1576 h 2048"/>
                <a:gd name="T50" fmla="*/ 626 w 1764"/>
                <a:gd name="T51" fmla="*/ 1746 h 2048"/>
                <a:gd name="T52" fmla="*/ 1143 w 1764"/>
                <a:gd name="T53" fmla="*/ 1576 h 2048"/>
                <a:gd name="T54" fmla="*/ 782 w 1764"/>
                <a:gd name="T55" fmla="*/ 1439 h 2048"/>
                <a:gd name="T56" fmla="*/ 882 w 1764"/>
                <a:gd name="T57" fmla="*/ 1280 h 2048"/>
                <a:gd name="T58" fmla="*/ 1019 w 1764"/>
                <a:gd name="T59" fmla="*/ 1481 h 2048"/>
                <a:gd name="T60" fmla="*/ 1373 w 1764"/>
                <a:gd name="T61" fmla="*/ 327 h 2048"/>
                <a:gd name="T62" fmla="*/ 882 w 1764"/>
                <a:gd name="T63" fmla="*/ 1186 h 2048"/>
                <a:gd name="T64" fmla="*/ 391 w 1764"/>
                <a:gd name="T65" fmla="*/ 327 h 2048"/>
                <a:gd name="T66" fmla="*/ 397 w 1764"/>
                <a:gd name="T67" fmla="*/ 95 h 2048"/>
                <a:gd name="T68" fmla="*/ 1373 w 1764"/>
                <a:gd name="T69" fmla="*/ 100 h 2048"/>
                <a:gd name="T70" fmla="*/ 1663 w 1764"/>
                <a:gd name="T71" fmla="*/ 301 h 2048"/>
                <a:gd name="T72" fmla="*/ 1468 w 1764"/>
                <a:gd name="T73" fmla="*/ 327 h 2048"/>
                <a:gd name="T74" fmla="*/ 1611 w 1764"/>
                <a:gd name="T75" fmla="*/ 240 h 2048"/>
                <a:gd name="T76" fmla="*/ 1663 w 1764"/>
                <a:gd name="T77" fmla="*/ 301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64" h="2048">
                  <a:moveTo>
                    <a:pt x="1724" y="197"/>
                  </a:moveTo>
                  <a:cubicBezTo>
                    <a:pt x="1696" y="164"/>
                    <a:pt x="1654" y="145"/>
                    <a:pt x="1611" y="145"/>
                  </a:cubicBezTo>
                  <a:cubicBezTo>
                    <a:pt x="1468" y="145"/>
                    <a:pt x="1468" y="145"/>
                    <a:pt x="1468" y="145"/>
                  </a:cubicBezTo>
                  <a:cubicBezTo>
                    <a:pt x="1468" y="100"/>
                    <a:pt x="1468" y="100"/>
                    <a:pt x="1468" y="100"/>
                  </a:cubicBezTo>
                  <a:cubicBezTo>
                    <a:pt x="1468" y="45"/>
                    <a:pt x="1423" y="0"/>
                    <a:pt x="1367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41" y="0"/>
                    <a:pt x="296" y="45"/>
                    <a:pt x="296" y="100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10" y="145"/>
                    <a:pt x="68" y="164"/>
                    <a:pt x="40" y="197"/>
                  </a:cubicBezTo>
                  <a:cubicBezTo>
                    <a:pt x="12" y="230"/>
                    <a:pt x="0" y="274"/>
                    <a:pt x="7" y="316"/>
                  </a:cubicBezTo>
                  <a:cubicBezTo>
                    <a:pt x="45" y="547"/>
                    <a:pt x="190" y="751"/>
                    <a:pt x="397" y="863"/>
                  </a:cubicBezTo>
                  <a:cubicBezTo>
                    <a:pt x="416" y="909"/>
                    <a:pt x="437" y="952"/>
                    <a:pt x="461" y="992"/>
                  </a:cubicBezTo>
                  <a:cubicBezTo>
                    <a:pt x="537" y="1120"/>
                    <a:pt x="631" y="1208"/>
                    <a:pt x="735" y="1251"/>
                  </a:cubicBezTo>
                  <a:cubicBezTo>
                    <a:pt x="746" y="1357"/>
                    <a:pt x="675" y="1458"/>
                    <a:pt x="568" y="1482"/>
                  </a:cubicBezTo>
                  <a:cubicBezTo>
                    <a:pt x="568" y="1483"/>
                    <a:pt x="568" y="1483"/>
                    <a:pt x="567" y="1483"/>
                  </a:cubicBezTo>
                  <a:cubicBezTo>
                    <a:pt x="547" y="1488"/>
                    <a:pt x="531" y="1506"/>
                    <a:pt x="531" y="1529"/>
                  </a:cubicBezTo>
                  <a:cubicBezTo>
                    <a:pt x="531" y="1746"/>
                    <a:pt x="531" y="1746"/>
                    <a:pt x="531" y="1746"/>
                  </a:cubicBezTo>
                  <a:cubicBezTo>
                    <a:pt x="443" y="1746"/>
                    <a:pt x="443" y="1746"/>
                    <a:pt x="443" y="1746"/>
                  </a:cubicBezTo>
                  <a:cubicBezTo>
                    <a:pt x="365" y="1746"/>
                    <a:pt x="301" y="1810"/>
                    <a:pt x="301" y="1888"/>
                  </a:cubicBezTo>
                  <a:cubicBezTo>
                    <a:pt x="301" y="2001"/>
                    <a:pt x="301" y="2001"/>
                    <a:pt x="301" y="2001"/>
                  </a:cubicBezTo>
                  <a:cubicBezTo>
                    <a:pt x="301" y="2027"/>
                    <a:pt x="322" y="2048"/>
                    <a:pt x="348" y="2048"/>
                  </a:cubicBezTo>
                  <a:cubicBezTo>
                    <a:pt x="1420" y="2048"/>
                    <a:pt x="1420" y="2048"/>
                    <a:pt x="1420" y="2048"/>
                  </a:cubicBezTo>
                  <a:cubicBezTo>
                    <a:pt x="1446" y="2048"/>
                    <a:pt x="1468" y="2027"/>
                    <a:pt x="1468" y="2001"/>
                  </a:cubicBezTo>
                  <a:cubicBezTo>
                    <a:pt x="1468" y="1888"/>
                    <a:pt x="1468" y="1888"/>
                    <a:pt x="1468" y="1888"/>
                  </a:cubicBezTo>
                  <a:cubicBezTo>
                    <a:pt x="1468" y="1810"/>
                    <a:pt x="1404" y="1746"/>
                    <a:pt x="1325" y="1746"/>
                  </a:cubicBezTo>
                  <a:cubicBezTo>
                    <a:pt x="1237" y="1746"/>
                    <a:pt x="1237" y="1746"/>
                    <a:pt x="1237" y="1746"/>
                  </a:cubicBezTo>
                  <a:cubicBezTo>
                    <a:pt x="1237" y="1529"/>
                    <a:pt x="1237" y="1529"/>
                    <a:pt x="1237" y="1529"/>
                  </a:cubicBezTo>
                  <a:cubicBezTo>
                    <a:pt x="1237" y="1506"/>
                    <a:pt x="1222" y="1488"/>
                    <a:pt x="1201" y="1483"/>
                  </a:cubicBezTo>
                  <a:cubicBezTo>
                    <a:pt x="1201" y="1483"/>
                    <a:pt x="1201" y="1483"/>
                    <a:pt x="1200" y="1482"/>
                  </a:cubicBezTo>
                  <a:cubicBezTo>
                    <a:pt x="1093" y="1458"/>
                    <a:pt x="1022" y="1356"/>
                    <a:pt x="1033" y="1249"/>
                  </a:cubicBezTo>
                  <a:cubicBezTo>
                    <a:pt x="1136" y="1205"/>
                    <a:pt x="1228" y="1118"/>
                    <a:pt x="1303" y="992"/>
                  </a:cubicBezTo>
                  <a:cubicBezTo>
                    <a:pt x="1327" y="952"/>
                    <a:pt x="1349" y="909"/>
                    <a:pt x="1367" y="863"/>
                  </a:cubicBezTo>
                  <a:cubicBezTo>
                    <a:pt x="1574" y="751"/>
                    <a:pt x="1719" y="547"/>
                    <a:pt x="1757" y="316"/>
                  </a:cubicBezTo>
                  <a:cubicBezTo>
                    <a:pt x="1764" y="274"/>
                    <a:pt x="1752" y="230"/>
                    <a:pt x="1724" y="197"/>
                  </a:cubicBezTo>
                  <a:close/>
                  <a:moveTo>
                    <a:pt x="101" y="301"/>
                  </a:moveTo>
                  <a:cubicBezTo>
                    <a:pt x="98" y="286"/>
                    <a:pt x="102" y="271"/>
                    <a:pt x="112" y="259"/>
                  </a:cubicBezTo>
                  <a:cubicBezTo>
                    <a:pt x="123" y="247"/>
                    <a:pt x="138" y="240"/>
                    <a:pt x="153" y="240"/>
                  </a:cubicBezTo>
                  <a:cubicBezTo>
                    <a:pt x="296" y="240"/>
                    <a:pt x="296" y="240"/>
                    <a:pt x="296" y="240"/>
                  </a:cubicBezTo>
                  <a:cubicBezTo>
                    <a:pt x="296" y="327"/>
                    <a:pt x="296" y="327"/>
                    <a:pt x="296" y="327"/>
                  </a:cubicBezTo>
                  <a:cubicBezTo>
                    <a:pt x="296" y="464"/>
                    <a:pt x="314" y="596"/>
                    <a:pt x="347" y="718"/>
                  </a:cubicBezTo>
                  <a:cubicBezTo>
                    <a:pt x="217" y="615"/>
                    <a:pt x="127" y="466"/>
                    <a:pt x="101" y="301"/>
                  </a:cubicBezTo>
                  <a:close/>
                  <a:moveTo>
                    <a:pt x="1325" y="1841"/>
                  </a:moveTo>
                  <a:cubicBezTo>
                    <a:pt x="1352" y="1841"/>
                    <a:pt x="1373" y="1862"/>
                    <a:pt x="1373" y="1888"/>
                  </a:cubicBezTo>
                  <a:cubicBezTo>
                    <a:pt x="1373" y="1953"/>
                    <a:pt x="1373" y="1953"/>
                    <a:pt x="1373" y="1953"/>
                  </a:cubicBezTo>
                  <a:cubicBezTo>
                    <a:pt x="396" y="1953"/>
                    <a:pt x="396" y="1953"/>
                    <a:pt x="396" y="1953"/>
                  </a:cubicBezTo>
                  <a:cubicBezTo>
                    <a:pt x="396" y="1888"/>
                    <a:pt x="396" y="1888"/>
                    <a:pt x="396" y="1888"/>
                  </a:cubicBezTo>
                  <a:cubicBezTo>
                    <a:pt x="396" y="1862"/>
                    <a:pt x="417" y="1841"/>
                    <a:pt x="443" y="1841"/>
                  </a:cubicBezTo>
                  <a:lnTo>
                    <a:pt x="1325" y="1841"/>
                  </a:lnTo>
                  <a:close/>
                  <a:moveTo>
                    <a:pt x="1143" y="1576"/>
                  </a:moveTo>
                  <a:cubicBezTo>
                    <a:pt x="1143" y="1746"/>
                    <a:pt x="1143" y="1746"/>
                    <a:pt x="1143" y="1746"/>
                  </a:cubicBezTo>
                  <a:cubicBezTo>
                    <a:pt x="626" y="1746"/>
                    <a:pt x="626" y="1746"/>
                    <a:pt x="626" y="1746"/>
                  </a:cubicBezTo>
                  <a:cubicBezTo>
                    <a:pt x="626" y="1576"/>
                    <a:pt x="626" y="1576"/>
                    <a:pt x="626" y="1576"/>
                  </a:cubicBezTo>
                  <a:lnTo>
                    <a:pt x="1143" y="1576"/>
                  </a:lnTo>
                  <a:close/>
                  <a:moveTo>
                    <a:pt x="750" y="1481"/>
                  </a:moveTo>
                  <a:cubicBezTo>
                    <a:pt x="762" y="1468"/>
                    <a:pt x="773" y="1454"/>
                    <a:pt x="782" y="1439"/>
                  </a:cubicBezTo>
                  <a:cubicBezTo>
                    <a:pt x="814" y="1390"/>
                    <a:pt x="830" y="1334"/>
                    <a:pt x="831" y="1277"/>
                  </a:cubicBezTo>
                  <a:cubicBezTo>
                    <a:pt x="848" y="1279"/>
                    <a:pt x="865" y="1280"/>
                    <a:pt x="882" y="1280"/>
                  </a:cubicBezTo>
                  <a:cubicBezTo>
                    <a:pt x="901" y="1280"/>
                    <a:pt x="919" y="1279"/>
                    <a:pt x="937" y="1276"/>
                  </a:cubicBezTo>
                  <a:cubicBezTo>
                    <a:pt x="939" y="1353"/>
                    <a:pt x="968" y="1426"/>
                    <a:pt x="1019" y="1481"/>
                  </a:cubicBezTo>
                  <a:cubicBezTo>
                    <a:pt x="750" y="1481"/>
                    <a:pt x="750" y="1481"/>
                    <a:pt x="750" y="1481"/>
                  </a:cubicBezTo>
                  <a:close/>
                  <a:moveTo>
                    <a:pt x="1373" y="327"/>
                  </a:moveTo>
                  <a:cubicBezTo>
                    <a:pt x="1373" y="561"/>
                    <a:pt x="1319" y="780"/>
                    <a:pt x="1222" y="943"/>
                  </a:cubicBezTo>
                  <a:cubicBezTo>
                    <a:pt x="1129" y="1100"/>
                    <a:pt x="1008" y="1186"/>
                    <a:pt x="882" y="1186"/>
                  </a:cubicBezTo>
                  <a:cubicBezTo>
                    <a:pt x="756" y="1186"/>
                    <a:pt x="635" y="1100"/>
                    <a:pt x="542" y="943"/>
                  </a:cubicBezTo>
                  <a:cubicBezTo>
                    <a:pt x="445" y="780"/>
                    <a:pt x="391" y="561"/>
                    <a:pt x="391" y="327"/>
                  </a:cubicBezTo>
                  <a:cubicBezTo>
                    <a:pt x="391" y="100"/>
                    <a:pt x="391" y="100"/>
                    <a:pt x="391" y="100"/>
                  </a:cubicBezTo>
                  <a:cubicBezTo>
                    <a:pt x="391" y="97"/>
                    <a:pt x="394" y="95"/>
                    <a:pt x="397" y="95"/>
                  </a:cubicBezTo>
                  <a:cubicBezTo>
                    <a:pt x="1367" y="95"/>
                    <a:pt x="1367" y="95"/>
                    <a:pt x="1367" y="95"/>
                  </a:cubicBezTo>
                  <a:cubicBezTo>
                    <a:pt x="1370" y="95"/>
                    <a:pt x="1373" y="97"/>
                    <a:pt x="1373" y="100"/>
                  </a:cubicBezTo>
                  <a:lnTo>
                    <a:pt x="1373" y="327"/>
                  </a:lnTo>
                  <a:close/>
                  <a:moveTo>
                    <a:pt x="1663" y="301"/>
                  </a:moveTo>
                  <a:cubicBezTo>
                    <a:pt x="1637" y="466"/>
                    <a:pt x="1547" y="615"/>
                    <a:pt x="1417" y="718"/>
                  </a:cubicBezTo>
                  <a:cubicBezTo>
                    <a:pt x="1450" y="596"/>
                    <a:pt x="1468" y="464"/>
                    <a:pt x="1468" y="327"/>
                  </a:cubicBezTo>
                  <a:cubicBezTo>
                    <a:pt x="1468" y="240"/>
                    <a:pt x="1468" y="240"/>
                    <a:pt x="1468" y="240"/>
                  </a:cubicBezTo>
                  <a:cubicBezTo>
                    <a:pt x="1611" y="240"/>
                    <a:pt x="1611" y="240"/>
                    <a:pt x="1611" y="240"/>
                  </a:cubicBezTo>
                  <a:cubicBezTo>
                    <a:pt x="1626" y="240"/>
                    <a:pt x="1641" y="247"/>
                    <a:pt x="1652" y="259"/>
                  </a:cubicBezTo>
                  <a:cubicBezTo>
                    <a:pt x="1662" y="271"/>
                    <a:pt x="1666" y="286"/>
                    <a:pt x="166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9" name="Figura a mano libera 6"/>
            <p:cNvSpPr>
              <a:spLocks noEditPoints="1"/>
            </p:cNvSpPr>
            <p:nvPr/>
          </p:nvSpPr>
          <p:spPr bwMode="auto">
            <a:xfrm>
              <a:off x="-795744" y="2462202"/>
              <a:ext cx="1090612" cy="1039809"/>
            </a:xfrm>
            <a:custGeom>
              <a:avLst/>
              <a:gdLst>
                <a:gd name="T0" fmla="*/ 581 w 586"/>
                <a:gd name="T1" fmla="*/ 209 h 559"/>
                <a:gd name="T2" fmla="*/ 543 w 586"/>
                <a:gd name="T3" fmla="*/ 176 h 559"/>
                <a:gd name="T4" fmla="*/ 399 w 586"/>
                <a:gd name="T5" fmla="*/ 156 h 559"/>
                <a:gd name="T6" fmla="*/ 336 w 586"/>
                <a:gd name="T7" fmla="*/ 26 h 559"/>
                <a:gd name="T8" fmla="*/ 293 w 586"/>
                <a:gd name="T9" fmla="*/ 0 h 559"/>
                <a:gd name="T10" fmla="*/ 250 w 586"/>
                <a:gd name="T11" fmla="*/ 26 h 559"/>
                <a:gd name="T12" fmla="*/ 187 w 586"/>
                <a:gd name="T13" fmla="*/ 156 h 559"/>
                <a:gd name="T14" fmla="*/ 44 w 586"/>
                <a:gd name="T15" fmla="*/ 176 h 559"/>
                <a:gd name="T16" fmla="*/ 5 w 586"/>
                <a:gd name="T17" fmla="*/ 209 h 559"/>
                <a:gd name="T18" fmla="*/ 17 w 586"/>
                <a:gd name="T19" fmla="*/ 257 h 559"/>
                <a:gd name="T20" fmla="*/ 121 w 586"/>
                <a:gd name="T21" fmla="*/ 358 h 559"/>
                <a:gd name="T22" fmla="*/ 96 w 586"/>
                <a:gd name="T23" fmla="*/ 501 h 559"/>
                <a:gd name="T24" fmla="*/ 115 w 586"/>
                <a:gd name="T25" fmla="*/ 547 h 559"/>
                <a:gd name="T26" fmla="*/ 165 w 586"/>
                <a:gd name="T27" fmla="*/ 551 h 559"/>
                <a:gd name="T28" fmla="*/ 293 w 586"/>
                <a:gd name="T29" fmla="*/ 483 h 559"/>
                <a:gd name="T30" fmla="*/ 421 w 586"/>
                <a:gd name="T31" fmla="*/ 551 h 559"/>
                <a:gd name="T32" fmla="*/ 443 w 586"/>
                <a:gd name="T33" fmla="*/ 556 h 559"/>
                <a:gd name="T34" fmla="*/ 471 w 586"/>
                <a:gd name="T35" fmla="*/ 547 h 559"/>
                <a:gd name="T36" fmla="*/ 490 w 586"/>
                <a:gd name="T37" fmla="*/ 501 h 559"/>
                <a:gd name="T38" fmla="*/ 465 w 586"/>
                <a:gd name="T39" fmla="*/ 358 h 559"/>
                <a:gd name="T40" fmla="*/ 569 w 586"/>
                <a:gd name="T41" fmla="*/ 257 h 559"/>
                <a:gd name="T42" fmla="*/ 581 w 586"/>
                <a:gd name="T43" fmla="*/ 209 h 559"/>
                <a:gd name="T44" fmla="*/ 381 w 586"/>
                <a:gd name="T45" fmla="*/ 308 h 559"/>
                <a:gd name="T46" fmla="*/ 368 w 586"/>
                <a:gd name="T47" fmla="*/ 350 h 559"/>
                <a:gd name="T48" fmla="*/ 380 w 586"/>
                <a:gd name="T49" fmla="*/ 422 h 559"/>
                <a:gd name="T50" fmla="*/ 315 w 586"/>
                <a:gd name="T51" fmla="*/ 388 h 559"/>
                <a:gd name="T52" fmla="*/ 293 w 586"/>
                <a:gd name="T53" fmla="*/ 382 h 559"/>
                <a:gd name="T54" fmla="*/ 271 w 586"/>
                <a:gd name="T55" fmla="*/ 388 h 559"/>
                <a:gd name="T56" fmla="*/ 206 w 586"/>
                <a:gd name="T57" fmla="*/ 422 h 559"/>
                <a:gd name="T58" fmla="*/ 218 w 586"/>
                <a:gd name="T59" fmla="*/ 350 h 559"/>
                <a:gd name="T60" fmla="*/ 205 w 586"/>
                <a:gd name="T61" fmla="*/ 308 h 559"/>
                <a:gd name="T62" fmla="*/ 152 w 586"/>
                <a:gd name="T63" fmla="*/ 256 h 559"/>
                <a:gd name="T64" fmla="*/ 225 w 586"/>
                <a:gd name="T65" fmla="*/ 246 h 559"/>
                <a:gd name="T66" fmla="*/ 261 w 586"/>
                <a:gd name="T67" fmla="*/ 220 h 559"/>
                <a:gd name="T68" fmla="*/ 293 w 586"/>
                <a:gd name="T69" fmla="*/ 154 h 559"/>
                <a:gd name="T70" fmla="*/ 325 w 586"/>
                <a:gd name="T71" fmla="*/ 220 h 559"/>
                <a:gd name="T72" fmla="*/ 361 w 586"/>
                <a:gd name="T73" fmla="*/ 246 h 559"/>
                <a:gd name="T74" fmla="*/ 434 w 586"/>
                <a:gd name="T75" fmla="*/ 256 h 559"/>
                <a:gd name="T76" fmla="*/ 381 w 586"/>
                <a:gd name="T77" fmla="*/ 30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6" h="559">
                  <a:moveTo>
                    <a:pt x="581" y="209"/>
                  </a:moveTo>
                  <a:cubicBezTo>
                    <a:pt x="575" y="191"/>
                    <a:pt x="560" y="179"/>
                    <a:pt x="543" y="176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28" y="10"/>
                    <a:pt x="311" y="0"/>
                    <a:pt x="293" y="0"/>
                  </a:cubicBezTo>
                  <a:cubicBezTo>
                    <a:pt x="275" y="0"/>
                    <a:pt x="258" y="10"/>
                    <a:pt x="250" y="26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26" y="179"/>
                    <a:pt x="11" y="191"/>
                    <a:pt x="5" y="209"/>
                  </a:cubicBezTo>
                  <a:cubicBezTo>
                    <a:pt x="0" y="226"/>
                    <a:pt x="4" y="245"/>
                    <a:pt x="17" y="257"/>
                  </a:cubicBezTo>
                  <a:cubicBezTo>
                    <a:pt x="121" y="358"/>
                    <a:pt x="121" y="358"/>
                    <a:pt x="121" y="358"/>
                  </a:cubicBezTo>
                  <a:cubicBezTo>
                    <a:pt x="96" y="501"/>
                    <a:pt x="96" y="501"/>
                    <a:pt x="96" y="501"/>
                  </a:cubicBezTo>
                  <a:cubicBezTo>
                    <a:pt x="93" y="518"/>
                    <a:pt x="101" y="536"/>
                    <a:pt x="115" y="547"/>
                  </a:cubicBezTo>
                  <a:cubicBezTo>
                    <a:pt x="130" y="558"/>
                    <a:pt x="149" y="559"/>
                    <a:pt x="165" y="551"/>
                  </a:cubicBezTo>
                  <a:cubicBezTo>
                    <a:pt x="293" y="483"/>
                    <a:pt x="293" y="483"/>
                    <a:pt x="293" y="483"/>
                  </a:cubicBezTo>
                  <a:cubicBezTo>
                    <a:pt x="421" y="551"/>
                    <a:pt x="421" y="551"/>
                    <a:pt x="421" y="551"/>
                  </a:cubicBezTo>
                  <a:cubicBezTo>
                    <a:pt x="428" y="554"/>
                    <a:pt x="435" y="556"/>
                    <a:pt x="443" y="556"/>
                  </a:cubicBezTo>
                  <a:cubicBezTo>
                    <a:pt x="453" y="556"/>
                    <a:pt x="463" y="553"/>
                    <a:pt x="471" y="547"/>
                  </a:cubicBezTo>
                  <a:cubicBezTo>
                    <a:pt x="485" y="536"/>
                    <a:pt x="493" y="518"/>
                    <a:pt x="490" y="501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569" y="257"/>
                    <a:pt x="569" y="257"/>
                    <a:pt x="569" y="257"/>
                  </a:cubicBezTo>
                  <a:cubicBezTo>
                    <a:pt x="582" y="245"/>
                    <a:pt x="586" y="226"/>
                    <a:pt x="581" y="209"/>
                  </a:cubicBezTo>
                  <a:close/>
                  <a:moveTo>
                    <a:pt x="381" y="308"/>
                  </a:moveTo>
                  <a:cubicBezTo>
                    <a:pt x="370" y="319"/>
                    <a:pt x="365" y="334"/>
                    <a:pt x="368" y="350"/>
                  </a:cubicBezTo>
                  <a:cubicBezTo>
                    <a:pt x="380" y="422"/>
                    <a:pt x="380" y="422"/>
                    <a:pt x="380" y="422"/>
                  </a:cubicBezTo>
                  <a:cubicBezTo>
                    <a:pt x="315" y="388"/>
                    <a:pt x="315" y="388"/>
                    <a:pt x="315" y="388"/>
                  </a:cubicBezTo>
                  <a:cubicBezTo>
                    <a:pt x="308" y="384"/>
                    <a:pt x="301" y="382"/>
                    <a:pt x="293" y="382"/>
                  </a:cubicBezTo>
                  <a:cubicBezTo>
                    <a:pt x="285" y="382"/>
                    <a:pt x="278" y="384"/>
                    <a:pt x="271" y="388"/>
                  </a:cubicBezTo>
                  <a:cubicBezTo>
                    <a:pt x="206" y="422"/>
                    <a:pt x="206" y="422"/>
                    <a:pt x="206" y="422"/>
                  </a:cubicBezTo>
                  <a:cubicBezTo>
                    <a:pt x="218" y="350"/>
                    <a:pt x="218" y="350"/>
                    <a:pt x="218" y="350"/>
                  </a:cubicBezTo>
                  <a:cubicBezTo>
                    <a:pt x="221" y="334"/>
                    <a:pt x="216" y="319"/>
                    <a:pt x="205" y="308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40" y="244"/>
                    <a:pt x="254" y="234"/>
                    <a:pt x="261" y="220"/>
                  </a:cubicBezTo>
                  <a:cubicBezTo>
                    <a:pt x="293" y="154"/>
                    <a:pt x="293" y="154"/>
                    <a:pt x="293" y="154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32" y="234"/>
                    <a:pt x="346" y="244"/>
                    <a:pt x="361" y="246"/>
                  </a:cubicBezTo>
                  <a:cubicBezTo>
                    <a:pt x="434" y="256"/>
                    <a:pt x="434" y="256"/>
                    <a:pt x="434" y="256"/>
                  </a:cubicBezTo>
                  <a:lnTo>
                    <a:pt x="381" y="3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cxnSp>
        <p:nvCxnSpPr>
          <p:cNvPr id="67" name="Connettore diritto 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29776" y="3596184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 di testo 69"/>
          <p:cNvSpPr txBox="1"/>
          <p:nvPr/>
        </p:nvSpPr>
        <p:spPr>
          <a:xfrm>
            <a:off x="6954113" y="4721818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n-US" sz="1400" dirty="0">
                <a:solidFill>
                  <a:srgbClr val="30353F"/>
                </a:solidFill>
              </a:rPr>
              <a:t>Building and training the deep learning model using the pre-processed data</a:t>
            </a:r>
            <a:endParaRPr lang="it-IT" sz="1400" dirty="0">
              <a:solidFill>
                <a:srgbClr val="30353F"/>
              </a:solidFill>
            </a:endParaRPr>
          </a:p>
        </p:txBody>
      </p:sp>
      <p:sp>
        <p:nvSpPr>
          <p:cNvPr id="71" name="Casella di testo 70"/>
          <p:cNvSpPr txBox="1"/>
          <p:nvPr/>
        </p:nvSpPr>
        <p:spPr>
          <a:xfrm>
            <a:off x="7092024" y="4412356"/>
            <a:ext cx="187551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43CDD9"/>
                </a:solidFill>
                <a:latin typeface="+mj-lt"/>
              </a:rPr>
              <a:t>Deep Learning Model</a:t>
            </a:r>
          </a:p>
        </p:txBody>
      </p:sp>
      <p:sp>
        <p:nvSpPr>
          <p:cNvPr id="73" name="Ovale 7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4576" y="3174046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2" name="Casella di testo 31"/>
          <p:cNvSpPr txBox="1"/>
          <p:nvPr/>
        </p:nvSpPr>
        <p:spPr>
          <a:xfrm>
            <a:off x="492682" y="2149636"/>
            <a:ext cx="215132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n-US" sz="1400" dirty="0"/>
              <a:t>Collection of raw data </a:t>
            </a:r>
            <a:br>
              <a:rPr lang="en-US" sz="1400" dirty="0"/>
            </a:br>
            <a:r>
              <a:rPr lang="en-US" sz="1400" dirty="0"/>
              <a:t>from various sources</a:t>
            </a:r>
            <a:endParaRPr lang="it-IT" sz="1400" dirty="0">
              <a:solidFill>
                <a:srgbClr val="30353F"/>
              </a:solidFill>
            </a:endParaRPr>
          </a:p>
        </p:txBody>
      </p:sp>
      <p:cxnSp>
        <p:nvCxnSpPr>
          <p:cNvPr id="29" name="Connettore diritto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68345" y="26798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3145" y="3126479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1" name="Casella di testo 50"/>
          <p:cNvSpPr txBox="1"/>
          <p:nvPr/>
        </p:nvSpPr>
        <p:spPr>
          <a:xfrm>
            <a:off x="1151566" y="1840174"/>
            <a:ext cx="83356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 err="1">
                <a:solidFill>
                  <a:srgbClr val="30353F"/>
                </a:solidFill>
                <a:latin typeface="+mj-lt"/>
              </a:rPr>
              <a:t>Raw</a:t>
            </a:r>
            <a:r>
              <a:rPr lang="it-IT" sz="1400" b="1" dirty="0">
                <a:solidFill>
                  <a:srgbClr val="30353F"/>
                </a:solidFill>
                <a:latin typeface="+mj-lt"/>
              </a:rPr>
              <a:t> Data</a:t>
            </a:r>
          </a:p>
        </p:txBody>
      </p:sp>
      <p:cxnSp>
        <p:nvCxnSpPr>
          <p:cNvPr id="66" name="Connettore diritto 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722155" y="3596184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 di testo 56"/>
          <p:cNvSpPr txBox="1"/>
          <p:nvPr/>
        </p:nvSpPr>
        <p:spPr>
          <a:xfrm>
            <a:off x="2646492" y="4721818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n-US" sz="1400" dirty="0"/>
              <a:t>Process of extracting relevant data from </a:t>
            </a:r>
            <a:br>
              <a:rPr lang="en-US" sz="1400" dirty="0"/>
            </a:br>
            <a:r>
              <a:rPr lang="en-US" sz="1400" dirty="0"/>
              <a:t>raw datasets</a:t>
            </a:r>
            <a:endParaRPr lang="it-IT" sz="1400" dirty="0">
              <a:solidFill>
                <a:srgbClr val="30353F"/>
              </a:solidFill>
            </a:endParaRPr>
          </a:p>
        </p:txBody>
      </p:sp>
      <p:sp>
        <p:nvSpPr>
          <p:cNvPr id="60" name="Ovale 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06955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8" name="Casella di testo 57"/>
          <p:cNvSpPr txBox="1"/>
          <p:nvPr/>
        </p:nvSpPr>
        <p:spPr>
          <a:xfrm>
            <a:off x="3058516" y="4412356"/>
            <a:ext cx="132728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667181"/>
                </a:solidFill>
                <a:latin typeface="+mj-lt"/>
              </a:rPr>
              <a:t>Data </a:t>
            </a:r>
            <a:r>
              <a:rPr lang="it-IT" sz="1400" b="1" dirty="0" err="1">
                <a:solidFill>
                  <a:srgbClr val="667181"/>
                </a:solidFill>
                <a:latin typeface="+mj-lt"/>
              </a:rPr>
              <a:t>Extraction</a:t>
            </a:r>
            <a:endParaRPr lang="it-IT" sz="1400" b="1" dirty="0">
              <a:solidFill>
                <a:srgbClr val="667181"/>
              </a:solidFill>
              <a:latin typeface="+mj-lt"/>
            </a:endParaRPr>
          </a:p>
        </p:txBody>
      </p:sp>
      <p:cxnSp>
        <p:nvCxnSpPr>
          <p:cNvPr id="65" name="Connettore diritto 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75965" y="26798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e 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60765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61" name="Casella di testo 60"/>
          <p:cNvSpPr txBox="1"/>
          <p:nvPr/>
        </p:nvSpPr>
        <p:spPr>
          <a:xfrm>
            <a:off x="4800302" y="2167450"/>
            <a:ext cx="215132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 err="1"/>
              <a:t>Preparation</a:t>
            </a:r>
            <a:r>
              <a:rPr lang="it-IT" sz="1400" dirty="0"/>
              <a:t> of Data for </a:t>
            </a:r>
            <a:r>
              <a:rPr lang="it-IT" sz="1400" dirty="0" err="1"/>
              <a:t>analysis</a:t>
            </a:r>
            <a:r>
              <a:rPr lang="it-IT" sz="1400" dirty="0"/>
              <a:t> and </a:t>
            </a:r>
            <a:r>
              <a:rPr lang="it-IT" sz="1400" dirty="0" err="1"/>
              <a:t>modeling</a:t>
            </a:r>
            <a:endParaRPr lang="it-IT" sz="1400" dirty="0">
              <a:solidFill>
                <a:srgbClr val="30353F"/>
              </a:solidFill>
            </a:endParaRPr>
          </a:p>
        </p:txBody>
      </p:sp>
      <p:sp>
        <p:nvSpPr>
          <p:cNvPr id="62" name="Casella di testo 61"/>
          <p:cNvSpPr txBox="1"/>
          <p:nvPr/>
        </p:nvSpPr>
        <p:spPr>
          <a:xfrm>
            <a:off x="5040006" y="1857988"/>
            <a:ext cx="167193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98A3AD"/>
                </a:solidFill>
                <a:latin typeface="+mj-lt"/>
              </a:rPr>
              <a:t>Data </a:t>
            </a:r>
            <a:r>
              <a:rPr lang="it-IT" sz="1400" b="1" dirty="0" err="1">
                <a:solidFill>
                  <a:srgbClr val="98A3AD"/>
                </a:solidFill>
                <a:latin typeface="+mj-lt"/>
              </a:rPr>
              <a:t>PreProcessing</a:t>
            </a:r>
            <a:endParaRPr lang="it-IT" sz="1400" b="1" dirty="0">
              <a:solidFill>
                <a:srgbClr val="98A3AD"/>
              </a:solidFill>
              <a:latin typeface="+mj-lt"/>
            </a:endParaRPr>
          </a:p>
        </p:txBody>
      </p:sp>
      <p:sp>
        <p:nvSpPr>
          <p:cNvPr id="103" name="Figura a mano libera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104" name="Casella di testo 103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" name="Casella di testo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5192712" y="165381"/>
            <a:ext cx="180658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Workflow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9</a:t>
            </a:r>
          </a:p>
        </p:txBody>
      </p:sp>
      <p:grpSp>
        <p:nvGrpSpPr>
          <p:cNvPr id="4" name="Gruppo 3" descr="Questa è un icona di un grafico. ">
            <a:extLst>
              <a:ext uri="{FF2B5EF4-FFF2-40B4-BE49-F238E27FC236}">
                <a16:creationId xmlns:a16="http://schemas.microsoft.com/office/drawing/2014/main" id="{BF2E0F63-F97F-5905-D681-AEC426DDDBC9}"/>
              </a:ext>
            </a:extLst>
          </p:cNvPr>
          <p:cNvGrpSpPr/>
          <p:nvPr/>
        </p:nvGrpSpPr>
        <p:grpSpPr>
          <a:xfrm>
            <a:off x="7841176" y="3405343"/>
            <a:ext cx="377200" cy="179334"/>
            <a:chOff x="4254500" y="2100263"/>
            <a:chExt cx="1906588" cy="906463"/>
          </a:xfrm>
        </p:grpSpPr>
        <p:sp>
          <p:nvSpPr>
            <p:cNvPr id="5" name="Figura a mano libera 5">
              <a:extLst>
                <a:ext uri="{FF2B5EF4-FFF2-40B4-BE49-F238E27FC236}">
                  <a16:creationId xmlns:a16="http://schemas.microsoft.com/office/drawing/2014/main" id="{A03A156A-9F7F-13F8-3661-62056A009B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" name="Figura a mano libera 6">
              <a:extLst>
                <a:ext uri="{FF2B5EF4-FFF2-40B4-BE49-F238E27FC236}">
                  <a16:creationId xmlns:a16="http://schemas.microsoft.com/office/drawing/2014/main" id="{AB448264-125A-ED10-D873-9D885570E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7" name="Figura a mano libera 7">
              <a:extLst>
                <a:ext uri="{FF2B5EF4-FFF2-40B4-BE49-F238E27FC236}">
                  <a16:creationId xmlns:a16="http://schemas.microsoft.com/office/drawing/2014/main" id="{BEC2A7EC-1BC7-498B-0DCC-A0DF24978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D21B1DB7-6041-4AF3-C114-DB95053E1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98" b="92634" l="9657" r="90987">
                        <a14:foregroundMark x1="50429" y1="92857" x2="50429" y2="92857"/>
                        <a14:foregroundMark x1="90987" y1="51563" x2="90987" y2="51563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4245" y="3224846"/>
            <a:ext cx="448199" cy="43088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D794D9C-A586-CCEF-1594-5445F0112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8769" y="3244330"/>
            <a:ext cx="486771" cy="48220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1D5CD20-FDFE-5913-E06E-F722BD36DA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7778" r="93704">
                        <a14:foregroundMark x1="7778" y1="49615" x2="7778" y2="49615"/>
                        <a14:foregroundMark x1="41481" y1="31154" x2="41481" y2="31154"/>
                        <a14:foregroundMark x1="93704" y1="51538" x2="93704" y2="51538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6577" y="3262876"/>
            <a:ext cx="448367" cy="43176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14E48B3-5020-9922-F5A8-43AB5472123D}"/>
              </a:ext>
            </a:extLst>
          </p:cNvPr>
          <p:cNvSpPr txBox="1"/>
          <p:nvPr/>
        </p:nvSpPr>
        <p:spPr>
          <a:xfrm>
            <a:off x="10193704" y="3529832"/>
            <a:ext cx="85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+mj-lt"/>
              </a:rPr>
              <a:t>Result</a:t>
            </a:r>
            <a:endParaRPr lang="it-IT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igura a mano libera 54">
            <a:extLst>
              <a:ext uri="{FF2B5EF4-FFF2-40B4-BE49-F238E27FC236}">
                <a16:creationId xmlns:a16="http://schemas.microsoft.com/office/drawing/2014/main" id="{F0954641-CA25-4D4B-D0F1-DA07A975278F}"/>
              </a:ext>
            </a:extLst>
          </p:cNvPr>
          <p:cNvSpPr/>
          <p:nvPr/>
        </p:nvSpPr>
        <p:spPr>
          <a:xfrm>
            <a:off x="19551563" y="2010673"/>
            <a:ext cx="1281512" cy="487738"/>
          </a:xfrm>
          <a:custGeom>
            <a:avLst/>
            <a:gdLst>
              <a:gd name="connsiteX0" fmla="*/ 0 w 1281512"/>
              <a:gd name="connsiteY0" fmla="*/ 0 h 487738"/>
              <a:gd name="connsiteX1" fmla="*/ 1024517 w 1281512"/>
              <a:gd name="connsiteY1" fmla="*/ 0 h 487738"/>
              <a:gd name="connsiteX2" fmla="*/ 1024517 w 1281512"/>
              <a:gd name="connsiteY2" fmla="*/ 1323 h 487738"/>
              <a:gd name="connsiteX3" fmla="*/ 1037643 w 1281512"/>
              <a:gd name="connsiteY3" fmla="*/ 0 h 487738"/>
              <a:gd name="connsiteX4" fmla="*/ 1281512 w 1281512"/>
              <a:gd name="connsiteY4" fmla="*/ 243869 h 487738"/>
              <a:gd name="connsiteX5" fmla="*/ 1037643 w 1281512"/>
              <a:gd name="connsiteY5" fmla="*/ 487738 h 487738"/>
              <a:gd name="connsiteX6" fmla="*/ 1024517 w 1281512"/>
              <a:gd name="connsiteY6" fmla="*/ 486415 h 487738"/>
              <a:gd name="connsiteX7" fmla="*/ 1024517 w 1281512"/>
              <a:gd name="connsiteY7" fmla="*/ 487737 h 487738"/>
              <a:gd name="connsiteX8" fmla="*/ 0 w 1281512"/>
              <a:gd name="connsiteY8" fmla="*/ 487737 h 487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1512" h="487738">
                <a:moveTo>
                  <a:pt x="0" y="0"/>
                </a:moveTo>
                <a:lnTo>
                  <a:pt x="1024517" y="0"/>
                </a:lnTo>
                <a:lnTo>
                  <a:pt x="1024517" y="1323"/>
                </a:lnTo>
                <a:lnTo>
                  <a:pt x="1037643" y="0"/>
                </a:lnTo>
                <a:cubicBezTo>
                  <a:pt x="1172328" y="0"/>
                  <a:pt x="1281512" y="109184"/>
                  <a:pt x="1281512" y="243869"/>
                </a:cubicBezTo>
                <a:cubicBezTo>
                  <a:pt x="1281512" y="378554"/>
                  <a:pt x="1172328" y="487738"/>
                  <a:pt x="1037643" y="487738"/>
                </a:cubicBezTo>
                <a:lnTo>
                  <a:pt x="1024517" y="486415"/>
                </a:lnTo>
                <a:lnTo>
                  <a:pt x="1024517" y="487737"/>
                </a:lnTo>
                <a:lnTo>
                  <a:pt x="0" y="487737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40" name="Figura a mano libera 53">
            <a:extLst>
              <a:ext uri="{FF2B5EF4-FFF2-40B4-BE49-F238E27FC236}">
                <a16:creationId xmlns:a16="http://schemas.microsoft.com/office/drawing/2014/main" id="{C2DDF5A4-6BB5-C73D-2309-245C0DC74557}"/>
              </a:ext>
            </a:extLst>
          </p:cNvPr>
          <p:cNvSpPr/>
          <p:nvPr/>
        </p:nvSpPr>
        <p:spPr>
          <a:xfrm>
            <a:off x="19551563" y="2954121"/>
            <a:ext cx="1281512" cy="487738"/>
          </a:xfrm>
          <a:custGeom>
            <a:avLst/>
            <a:gdLst>
              <a:gd name="connsiteX0" fmla="*/ 0 w 1281512"/>
              <a:gd name="connsiteY0" fmla="*/ 0 h 487738"/>
              <a:gd name="connsiteX1" fmla="*/ 1024517 w 1281512"/>
              <a:gd name="connsiteY1" fmla="*/ 0 h 487738"/>
              <a:gd name="connsiteX2" fmla="*/ 1024517 w 1281512"/>
              <a:gd name="connsiteY2" fmla="*/ 1323 h 487738"/>
              <a:gd name="connsiteX3" fmla="*/ 1037643 w 1281512"/>
              <a:gd name="connsiteY3" fmla="*/ 0 h 487738"/>
              <a:gd name="connsiteX4" fmla="*/ 1281512 w 1281512"/>
              <a:gd name="connsiteY4" fmla="*/ 243869 h 487738"/>
              <a:gd name="connsiteX5" fmla="*/ 1037643 w 1281512"/>
              <a:gd name="connsiteY5" fmla="*/ 487738 h 487738"/>
              <a:gd name="connsiteX6" fmla="*/ 1024517 w 1281512"/>
              <a:gd name="connsiteY6" fmla="*/ 486415 h 487738"/>
              <a:gd name="connsiteX7" fmla="*/ 1024517 w 1281512"/>
              <a:gd name="connsiteY7" fmla="*/ 487737 h 487738"/>
              <a:gd name="connsiteX8" fmla="*/ 0 w 1281512"/>
              <a:gd name="connsiteY8" fmla="*/ 487737 h 487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1512" h="487738">
                <a:moveTo>
                  <a:pt x="0" y="0"/>
                </a:moveTo>
                <a:lnTo>
                  <a:pt x="1024517" y="0"/>
                </a:lnTo>
                <a:lnTo>
                  <a:pt x="1024517" y="1323"/>
                </a:lnTo>
                <a:lnTo>
                  <a:pt x="1037643" y="0"/>
                </a:lnTo>
                <a:cubicBezTo>
                  <a:pt x="1172328" y="0"/>
                  <a:pt x="1281512" y="109184"/>
                  <a:pt x="1281512" y="243869"/>
                </a:cubicBezTo>
                <a:cubicBezTo>
                  <a:pt x="1281512" y="378554"/>
                  <a:pt x="1172328" y="487738"/>
                  <a:pt x="1037643" y="487738"/>
                </a:cubicBezTo>
                <a:lnTo>
                  <a:pt x="1024517" y="486415"/>
                </a:lnTo>
                <a:lnTo>
                  <a:pt x="1024517" y="487737"/>
                </a:lnTo>
                <a:lnTo>
                  <a:pt x="0" y="487737"/>
                </a:lnTo>
                <a:close/>
              </a:path>
            </a:pathLst>
          </a:custGeom>
          <a:solidFill>
            <a:srgbClr val="9BA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41" name="Figura a mano libera 52">
            <a:extLst>
              <a:ext uri="{FF2B5EF4-FFF2-40B4-BE49-F238E27FC236}">
                <a16:creationId xmlns:a16="http://schemas.microsoft.com/office/drawing/2014/main" id="{E90CC2E8-B630-94E0-4EAB-4F38E3FE56D2}"/>
              </a:ext>
            </a:extLst>
          </p:cNvPr>
          <p:cNvSpPr/>
          <p:nvPr/>
        </p:nvSpPr>
        <p:spPr>
          <a:xfrm flipH="1">
            <a:off x="19551563" y="3897569"/>
            <a:ext cx="1281512" cy="487738"/>
          </a:xfrm>
          <a:custGeom>
            <a:avLst/>
            <a:gdLst>
              <a:gd name="connsiteX0" fmla="*/ 1281512 w 1281512"/>
              <a:gd name="connsiteY0" fmla="*/ 0 h 487738"/>
              <a:gd name="connsiteX1" fmla="*/ 256995 w 1281512"/>
              <a:gd name="connsiteY1" fmla="*/ 0 h 487738"/>
              <a:gd name="connsiteX2" fmla="*/ 256995 w 1281512"/>
              <a:gd name="connsiteY2" fmla="*/ 1323 h 487738"/>
              <a:gd name="connsiteX3" fmla="*/ 243869 w 1281512"/>
              <a:gd name="connsiteY3" fmla="*/ 0 h 487738"/>
              <a:gd name="connsiteX4" fmla="*/ 0 w 1281512"/>
              <a:gd name="connsiteY4" fmla="*/ 243869 h 487738"/>
              <a:gd name="connsiteX5" fmla="*/ 243869 w 1281512"/>
              <a:gd name="connsiteY5" fmla="*/ 487738 h 487738"/>
              <a:gd name="connsiteX6" fmla="*/ 256995 w 1281512"/>
              <a:gd name="connsiteY6" fmla="*/ 486415 h 487738"/>
              <a:gd name="connsiteX7" fmla="*/ 256995 w 1281512"/>
              <a:gd name="connsiteY7" fmla="*/ 487737 h 487738"/>
              <a:gd name="connsiteX8" fmla="*/ 1281512 w 1281512"/>
              <a:gd name="connsiteY8" fmla="*/ 487737 h 487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1512" h="487738">
                <a:moveTo>
                  <a:pt x="1281512" y="0"/>
                </a:moveTo>
                <a:lnTo>
                  <a:pt x="256995" y="0"/>
                </a:lnTo>
                <a:lnTo>
                  <a:pt x="256995" y="1323"/>
                </a:lnTo>
                <a:lnTo>
                  <a:pt x="243869" y="0"/>
                </a:lnTo>
                <a:cubicBezTo>
                  <a:pt x="109184" y="0"/>
                  <a:pt x="0" y="109184"/>
                  <a:pt x="0" y="243869"/>
                </a:cubicBezTo>
                <a:cubicBezTo>
                  <a:pt x="0" y="378554"/>
                  <a:pt x="109184" y="487738"/>
                  <a:pt x="243869" y="487738"/>
                </a:cubicBezTo>
                <a:lnTo>
                  <a:pt x="256995" y="486415"/>
                </a:lnTo>
                <a:lnTo>
                  <a:pt x="256995" y="487737"/>
                </a:lnTo>
                <a:lnTo>
                  <a:pt x="1281512" y="487737"/>
                </a:lnTo>
                <a:close/>
              </a:path>
            </a:pathLst>
          </a:custGeom>
          <a:solidFill>
            <a:srgbClr val="4F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/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693D141F-BCCC-8C14-862E-54AD8CFCE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98" b="92634" l="9657" r="90987">
                        <a14:foregroundMark x1="50429" y1="92857" x2="50429" y2="92857"/>
                        <a14:foregroundMark x1="90987" y1="51563" x2="90987" y2="51563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99143" y="3980639"/>
            <a:ext cx="334519" cy="321598"/>
          </a:xfrm>
          <a:prstGeom prst="rect">
            <a:avLst/>
          </a:prstGeom>
        </p:spPr>
      </p:pic>
      <p:grpSp>
        <p:nvGrpSpPr>
          <p:cNvPr id="43" name="Gruppo 42" descr="Questa è un icona di un grafico. ">
            <a:extLst>
              <a:ext uri="{FF2B5EF4-FFF2-40B4-BE49-F238E27FC236}">
                <a16:creationId xmlns:a16="http://schemas.microsoft.com/office/drawing/2014/main" id="{41347538-2E9C-8E33-E6A3-1545AE131206}"/>
              </a:ext>
            </a:extLst>
          </p:cNvPr>
          <p:cNvGrpSpPr/>
          <p:nvPr/>
        </p:nvGrpSpPr>
        <p:grpSpPr>
          <a:xfrm>
            <a:off x="20361122" y="2164875"/>
            <a:ext cx="377200" cy="179334"/>
            <a:chOff x="4254500" y="2100263"/>
            <a:chExt cx="1906588" cy="906463"/>
          </a:xfrm>
        </p:grpSpPr>
        <p:sp>
          <p:nvSpPr>
            <p:cNvPr id="44" name="Figura a mano libera 5">
              <a:extLst>
                <a:ext uri="{FF2B5EF4-FFF2-40B4-BE49-F238E27FC236}">
                  <a16:creationId xmlns:a16="http://schemas.microsoft.com/office/drawing/2014/main" id="{B058C89B-22C2-0FFC-E05F-83C3CD8695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46" name="Figura a mano libera 6">
              <a:extLst>
                <a:ext uri="{FF2B5EF4-FFF2-40B4-BE49-F238E27FC236}">
                  <a16:creationId xmlns:a16="http://schemas.microsoft.com/office/drawing/2014/main" id="{4FC1A822-6116-DF0A-F648-4506C8538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47" name="Figura a mano libera 7">
              <a:extLst>
                <a:ext uri="{FF2B5EF4-FFF2-40B4-BE49-F238E27FC236}">
                  <a16:creationId xmlns:a16="http://schemas.microsoft.com/office/drawing/2014/main" id="{B497CE75-6ABE-9355-FB09-F6D7AAD21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pic>
        <p:nvPicPr>
          <p:cNvPr id="48" name="Immagine 47">
            <a:extLst>
              <a:ext uri="{FF2B5EF4-FFF2-40B4-BE49-F238E27FC236}">
                <a16:creationId xmlns:a16="http://schemas.microsoft.com/office/drawing/2014/main" id="{6B4B09D9-C4FC-4C6A-8DAA-A1BA8792EA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82381" y="3000698"/>
            <a:ext cx="398323" cy="394583"/>
          </a:xfrm>
          <a:prstGeom prst="rect">
            <a:avLst/>
          </a:prstGeom>
        </p:spPr>
      </p:pic>
      <p:sp>
        <p:nvSpPr>
          <p:cNvPr id="49" name="Rettangolo 48">
            <a:extLst>
              <a:ext uri="{FF2B5EF4-FFF2-40B4-BE49-F238E27FC236}">
                <a16:creationId xmlns:a16="http://schemas.microsoft.com/office/drawing/2014/main" id="{4456425C-61F5-2E70-3283-1A933625A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8512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aphicFrame>
        <p:nvGraphicFramePr>
          <p:cNvPr id="50" name="Grafico 49" descr="Questo è un grafico. ">
            <a:extLst>
              <a:ext uri="{FF2B5EF4-FFF2-40B4-BE49-F238E27FC236}">
                <a16:creationId xmlns:a16="http://schemas.microsoft.com/office/drawing/2014/main" id="{078498AC-25B9-F538-8C28-2586175497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5560777"/>
              </p:ext>
            </p:extLst>
          </p:nvPr>
        </p:nvGraphicFramePr>
        <p:xfrm>
          <a:off x="14415128" y="1796308"/>
          <a:ext cx="4572565" cy="3048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52" name="Immagine 51">
            <a:extLst>
              <a:ext uri="{FF2B5EF4-FFF2-40B4-BE49-F238E27FC236}">
                <a16:creationId xmlns:a16="http://schemas.microsoft.com/office/drawing/2014/main" id="{B7C8B629-07F2-4AC8-AC7D-224F5E0FA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9851" y="815494"/>
            <a:ext cx="8975028" cy="5521746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8E2EB070-90B1-A08C-7E76-3D3B6FBE8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6506277" y="1246650"/>
            <a:ext cx="6859824" cy="4362871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A256A5A-BB19-E81B-A2AF-8EA42A84D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5257800" y="0"/>
            <a:ext cx="4362871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55" name="Casella di testo 101">
            <a:extLst>
              <a:ext uri="{FF2B5EF4-FFF2-40B4-BE49-F238E27FC236}">
                <a16:creationId xmlns:a16="http://schemas.microsoft.com/office/drawing/2014/main" id="{7EB2307C-CEFD-6DD8-3D06-3CD00D17FBDB}"/>
              </a:ext>
            </a:extLst>
          </p:cNvPr>
          <p:cNvSpPr txBox="1"/>
          <p:nvPr/>
        </p:nvSpPr>
        <p:spPr>
          <a:xfrm>
            <a:off x="-5070043" y="3487074"/>
            <a:ext cx="255758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n-US" sz="1400" dirty="0">
                <a:solidFill>
                  <a:schemeClr val="bg1"/>
                </a:solidFill>
              </a:rPr>
              <a:t>Task that involves identifying unusual patterns that deviate from expected behavior.</a:t>
            </a:r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56" name="Casella di testo 102">
            <a:extLst>
              <a:ext uri="{FF2B5EF4-FFF2-40B4-BE49-F238E27FC236}">
                <a16:creationId xmlns:a16="http://schemas.microsoft.com/office/drawing/2014/main" id="{9F3E7AE4-D838-AB34-7FAB-96161709CB37}"/>
              </a:ext>
            </a:extLst>
          </p:cNvPr>
          <p:cNvSpPr txBox="1"/>
          <p:nvPr/>
        </p:nvSpPr>
        <p:spPr>
          <a:xfrm>
            <a:off x="-5109309" y="1986544"/>
            <a:ext cx="378606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tabLst>
                <a:tab pos="347663" algn="l"/>
              </a:tabLst>
            </a:pPr>
            <a:r>
              <a:rPr lang="it-IT" sz="3200" b="1" spc="-50" dirty="0" err="1">
                <a:solidFill>
                  <a:srgbClr val="FFFFFF"/>
                </a:solidFill>
                <a:latin typeface="+mj-lt"/>
              </a:rPr>
              <a:t>What</a:t>
            </a:r>
            <a:r>
              <a:rPr lang="it-IT" sz="3200" b="1" spc="-50" dirty="0">
                <a:solidFill>
                  <a:srgbClr val="FFFFFF"/>
                </a:solidFill>
                <a:latin typeface="+mj-lt"/>
              </a:rPr>
              <a:t> </a:t>
            </a:r>
            <a:r>
              <a:rPr lang="it-IT" sz="3200" b="1" spc="-50" dirty="0" err="1">
                <a:solidFill>
                  <a:srgbClr val="FFFFFF"/>
                </a:solidFill>
                <a:latin typeface="+mj-lt"/>
              </a:rPr>
              <a:t>is</a:t>
            </a:r>
            <a:r>
              <a:rPr lang="it-IT" sz="3200" b="1" spc="-50" dirty="0">
                <a:solidFill>
                  <a:srgbClr val="FFFFFF"/>
                </a:solidFill>
                <a:latin typeface="+mj-lt"/>
              </a:rPr>
              <a:t> </a:t>
            </a:r>
            <a:br>
              <a:rPr lang="it-IT" sz="3200" b="1" spc="-50" dirty="0">
                <a:solidFill>
                  <a:srgbClr val="FFFFFF"/>
                </a:solidFill>
                <a:latin typeface="+mj-lt"/>
              </a:rPr>
            </a:br>
            <a:r>
              <a:rPr lang="it-IT" sz="3200" b="1" spc="-50" dirty="0" err="1">
                <a:solidFill>
                  <a:srgbClr val="FFFFFF"/>
                </a:solidFill>
                <a:latin typeface="+mj-lt"/>
              </a:rPr>
              <a:t>Anomaly</a:t>
            </a:r>
            <a:r>
              <a:rPr lang="it-IT" sz="3200" b="1" spc="-50" dirty="0">
                <a:solidFill>
                  <a:srgbClr val="FFFFFF"/>
                </a:solidFill>
                <a:latin typeface="+mj-lt"/>
              </a:rPr>
              <a:t> </a:t>
            </a:r>
            <a:r>
              <a:rPr lang="it-IT" sz="3200" b="1" spc="-50" dirty="0" err="1">
                <a:solidFill>
                  <a:srgbClr val="FFFFFF"/>
                </a:solidFill>
                <a:latin typeface="+mj-lt"/>
              </a:rPr>
              <a:t>Detection</a:t>
            </a:r>
            <a:endParaRPr lang="it-IT" sz="3200" b="1" spc="-50" dirty="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9F37954C-AE6A-9513-A650-1922F2858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-5070044" y="3229252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95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contenuto 4">
            <a:extLst>
              <a:ext uri="{FF2B5EF4-FFF2-40B4-BE49-F238E27FC236}">
                <a16:creationId xmlns:a16="http://schemas.microsoft.com/office/drawing/2014/main" id="{8057E846-5E1F-2FFD-09A3-D6FFED7AD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75" y="1449324"/>
            <a:ext cx="10351250" cy="3959352"/>
          </a:xfrm>
          <a:prstGeom prst="rect">
            <a:avLst/>
          </a:prstGeom>
        </p:spPr>
      </p:pic>
      <p:sp>
        <p:nvSpPr>
          <p:cNvPr id="4" name="Figura a mano libera 102">
            <a:extLst>
              <a:ext uri="{FF2B5EF4-FFF2-40B4-BE49-F238E27FC236}">
                <a16:creationId xmlns:a16="http://schemas.microsoft.com/office/drawing/2014/main" id="{48805B94-5BE1-40A0-77EE-20AD8FA6C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5" name="Casella di testo 103">
            <a:extLst>
              <a:ext uri="{FF2B5EF4-FFF2-40B4-BE49-F238E27FC236}">
                <a16:creationId xmlns:a16="http://schemas.microsoft.com/office/drawing/2014/main" id="{FEFD4113-7462-AD3B-A10A-1AE1F61C1FE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Casella di testo 44">
            <a:extLst>
              <a:ext uri="{FF2B5EF4-FFF2-40B4-BE49-F238E27FC236}">
                <a16:creationId xmlns:a16="http://schemas.microsoft.com/office/drawing/2014/main" id="{15E966F2-64F3-8DA2-FD65-CF7894CDF080}"/>
              </a:ext>
            </a:extLst>
          </p:cNvPr>
          <p:cNvSpPr txBox="1"/>
          <p:nvPr/>
        </p:nvSpPr>
        <p:spPr>
          <a:xfrm>
            <a:off x="5192712" y="165381"/>
            <a:ext cx="180658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1039830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igura a mano libera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44" name="Casella di testo 43"/>
          <p:cNvSpPr txBox="1"/>
          <p:nvPr/>
        </p:nvSpPr>
        <p:spPr>
          <a:xfrm>
            <a:off x="11907454" y="6481180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161" name="Gruppo 16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6745" y="808311"/>
            <a:ext cx="10738510" cy="3139428"/>
            <a:chOff x="867916" y="909911"/>
            <a:chExt cx="10738510" cy="3139428"/>
          </a:xfrm>
        </p:grpSpPr>
        <p:grpSp>
          <p:nvGrpSpPr>
            <p:cNvPr id="156" name="Gruppo 155"/>
            <p:cNvGrpSpPr/>
            <p:nvPr/>
          </p:nvGrpSpPr>
          <p:grpSpPr>
            <a:xfrm>
              <a:off x="867916" y="909911"/>
              <a:ext cx="3352181" cy="3139428"/>
              <a:chOff x="867916" y="909911"/>
              <a:chExt cx="3352181" cy="3139428"/>
            </a:xfrm>
          </p:grpSpPr>
          <p:sp>
            <p:nvSpPr>
              <p:cNvPr id="78" name="Rettangolo 77"/>
              <p:cNvSpPr/>
              <p:nvPr/>
            </p:nvSpPr>
            <p:spPr>
              <a:xfrm>
                <a:off x="867916" y="1300608"/>
                <a:ext cx="3352181" cy="2748731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92" name="Casella di testo 91"/>
              <p:cNvSpPr txBox="1"/>
              <p:nvPr/>
            </p:nvSpPr>
            <p:spPr>
              <a:xfrm>
                <a:off x="1085186" y="2411582"/>
                <a:ext cx="29274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rtl="0"/>
                <a:r>
                  <a:rPr lang="it-IT" dirty="0" err="1">
                    <a:solidFill>
                      <a:srgbClr val="30353F"/>
                    </a:solidFill>
                  </a:rPr>
                  <a:t>Specific</a:t>
                </a:r>
                <a:r>
                  <a:rPr lang="it-IT" dirty="0">
                    <a:solidFill>
                      <a:srgbClr val="30353F"/>
                    </a:solidFill>
                  </a:rPr>
                  <a:t> Features or </a:t>
                </a:r>
                <a:r>
                  <a:rPr lang="it-IT" dirty="0" err="1">
                    <a:solidFill>
                      <a:srgbClr val="30353F"/>
                    </a:solidFill>
                  </a:rPr>
                  <a:t>Attributes</a:t>
                </a:r>
                <a:r>
                  <a:rPr lang="it-IT" dirty="0">
                    <a:solidFill>
                      <a:srgbClr val="30353F"/>
                    </a:solidFill>
                  </a:rPr>
                  <a:t> </a:t>
                </a:r>
                <a:br>
                  <a:rPr lang="it-IT" dirty="0">
                    <a:solidFill>
                      <a:srgbClr val="30353F"/>
                    </a:solidFill>
                  </a:rPr>
                </a:br>
                <a:r>
                  <a:rPr lang="it-IT" dirty="0">
                    <a:solidFill>
                      <a:srgbClr val="30353F"/>
                    </a:solidFill>
                  </a:rPr>
                  <a:t>of the </a:t>
                </a:r>
                <a:r>
                  <a:rPr lang="it-IT" dirty="0" err="1">
                    <a:solidFill>
                      <a:srgbClr val="30353F"/>
                    </a:solidFill>
                  </a:rPr>
                  <a:t>collected</a:t>
                </a:r>
                <a:r>
                  <a:rPr lang="it-IT" dirty="0">
                    <a:solidFill>
                      <a:srgbClr val="30353F"/>
                    </a:solidFill>
                  </a:rPr>
                  <a:t> data</a:t>
                </a:r>
              </a:p>
            </p:txBody>
          </p:sp>
          <p:sp>
            <p:nvSpPr>
              <p:cNvPr id="96" name="Casella di testo 95"/>
              <p:cNvSpPr txBox="1"/>
              <p:nvPr/>
            </p:nvSpPr>
            <p:spPr>
              <a:xfrm>
                <a:off x="1756932" y="1512444"/>
                <a:ext cx="15741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it-IT" sz="2400" b="1" dirty="0">
                    <a:solidFill>
                      <a:srgbClr val="30353F"/>
                    </a:solidFill>
                    <a:latin typeface="+mj-lt"/>
                  </a:rPr>
                  <a:t>17</a:t>
                </a:r>
                <a:r>
                  <a:rPr lang="it-IT" sz="3200" b="1" dirty="0">
                    <a:solidFill>
                      <a:srgbClr val="30353F"/>
                    </a:solidFill>
                    <a:latin typeface="+mj-lt"/>
                  </a:rPr>
                  <a:t> </a:t>
                </a:r>
                <a:r>
                  <a:rPr lang="it-IT" sz="2000" dirty="0" err="1">
                    <a:solidFill>
                      <a:srgbClr val="30353F"/>
                    </a:solidFill>
                    <a:latin typeface="+mj-lt"/>
                  </a:rPr>
                  <a:t>variables</a:t>
                </a:r>
                <a:endParaRPr lang="it-IT" sz="2000" dirty="0">
                  <a:solidFill>
                    <a:srgbClr val="30353F"/>
                  </a:solidFill>
                  <a:latin typeface="+mj-lt"/>
                </a:endParaRPr>
              </a:p>
            </p:txBody>
          </p:sp>
          <p:sp>
            <p:nvSpPr>
              <p:cNvPr id="42" name="Ovale 41"/>
              <p:cNvSpPr/>
              <p:nvPr/>
            </p:nvSpPr>
            <p:spPr>
              <a:xfrm>
                <a:off x="2219761" y="909911"/>
                <a:ext cx="648489" cy="648488"/>
              </a:xfrm>
              <a:prstGeom prst="ellipse">
                <a:avLst/>
              </a:prstGeom>
              <a:solidFill>
                <a:srgbClr val="30353F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</p:grpSp>
        <p:grpSp>
          <p:nvGrpSpPr>
            <p:cNvPr id="145" name="Gruppo 144"/>
            <p:cNvGrpSpPr/>
            <p:nvPr/>
          </p:nvGrpSpPr>
          <p:grpSpPr>
            <a:xfrm>
              <a:off x="4600620" y="909911"/>
              <a:ext cx="3312642" cy="3133167"/>
              <a:chOff x="8000382" y="909911"/>
              <a:chExt cx="3312642" cy="3133167"/>
            </a:xfrm>
          </p:grpSpPr>
          <p:sp>
            <p:nvSpPr>
              <p:cNvPr id="80" name="Rettangolo 79"/>
              <p:cNvSpPr/>
              <p:nvPr/>
            </p:nvSpPr>
            <p:spPr>
              <a:xfrm>
                <a:off x="8000382" y="1313185"/>
                <a:ext cx="3312642" cy="2729893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52" name="Ovale 51"/>
              <p:cNvSpPr/>
              <p:nvPr/>
            </p:nvSpPr>
            <p:spPr>
              <a:xfrm>
                <a:off x="9332459" y="909911"/>
                <a:ext cx="648489" cy="648489"/>
              </a:xfrm>
              <a:prstGeom prst="ellipse">
                <a:avLst/>
              </a:prstGeom>
              <a:solidFill>
                <a:srgbClr val="43CDD9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grpSp>
            <p:nvGrpSpPr>
              <p:cNvPr id="125" name="Gruppo 124"/>
              <p:cNvGrpSpPr/>
              <p:nvPr/>
            </p:nvGrpSpPr>
            <p:grpSpPr>
              <a:xfrm>
                <a:off x="8638496" y="2208427"/>
                <a:ext cx="4008" cy="757153"/>
                <a:chOff x="8431947" y="2208427"/>
                <a:chExt cx="4008" cy="757153"/>
              </a:xfrm>
            </p:grpSpPr>
            <p:sp>
              <p:nvSpPr>
                <p:cNvPr id="105" name="Casella di testo 104"/>
                <p:cNvSpPr txBox="1"/>
                <p:nvPr/>
              </p:nvSpPr>
              <p:spPr>
                <a:xfrm>
                  <a:off x="8435890" y="2208427"/>
                  <a:ext cx="6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rtl="0"/>
                  <a:endParaRPr lang="it-IT" sz="12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Casella di testo 105"/>
                <p:cNvSpPr txBox="1"/>
                <p:nvPr/>
              </p:nvSpPr>
              <p:spPr>
                <a:xfrm>
                  <a:off x="8431947" y="2491310"/>
                  <a:ext cx="6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rtl="0"/>
                  <a:endParaRPr lang="it-IT" sz="12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0" name="Casella di testo 119"/>
                <p:cNvSpPr txBox="1"/>
                <p:nvPr/>
              </p:nvSpPr>
              <p:spPr>
                <a:xfrm>
                  <a:off x="8431947" y="2780914"/>
                  <a:ext cx="6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rtl="0"/>
                  <a:endParaRPr lang="it-IT" sz="12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55" name="Gruppo 154"/>
            <p:cNvGrpSpPr/>
            <p:nvPr/>
          </p:nvGrpSpPr>
          <p:grpSpPr>
            <a:xfrm>
              <a:off x="8286033" y="909911"/>
              <a:ext cx="3320393" cy="3133166"/>
              <a:chOff x="8587061" y="909911"/>
              <a:chExt cx="3320393" cy="3133166"/>
            </a:xfrm>
          </p:grpSpPr>
          <p:sp>
            <p:nvSpPr>
              <p:cNvPr id="146" name="Rettangolo 145"/>
              <p:cNvSpPr/>
              <p:nvPr/>
            </p:nvSpPr>
            <p:spPr>
              <a:xfrm>
                <a:off x="8594812" y="1313186"/>
                <a:ext cx="3312642" cy="2729891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148" name="Ovale 147"/>
              <p:cNvSpPr/>
              <p:nvPr/>
            </p:nvSpPr>
            <p:spPr>
              <a:xfrm>
                <a:off x="9926921" y="909911"/>
                <a:ext cx="648489" cy="648489"/>
              </a:xfrm>
              <a:prstGeom prst="ellipse">
                <a:avLst/>
              </a:prstGeom>
              <a:solidFill>
                <a:srgbClr val="BABABA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153" name="Casella di testo 152"/>
              <p:cNvSpPr txBox="1"/>
              <p:nvPr/>
            </p:nvSpPr>
            <p:spPr>
              <a:xfrm>
                <a:off x="8594813" y="2389210"/>
                <a:ext cx="3312641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:r>
                  <a:rPr lang="it-IT" dirty="0" err="1">
                    <a:solidFill>
                      <a:srgbClr val="30353F"/>
                    </a:solidFill>
                  </a:rPr>
                  <a:t>Each</a:t>
                </a:r>
                <a:r>
                  <a:rPr lang="it-IT" dirty="0">
                    <a:solidFill>
                      <a:srgbClr val="30353F"/>
                    </a:solidFill>
                  </a:rPr>
                  <a:t> </a:t>
                </a:r>
                <a:r>
                  <a:rPr lang="it-IT" dirty="0" err="1">
                    <a:solidFill>
                      <a:srgbClr val="30353F"/>
                    </a:solidFill>
                  </a:rPr>
                  <a:t>anomalous</a:t>
                </a:r>
                <a:r>
                  <a:rPr lang="it-IT" dirty="0">
                    <a:solidFill>
                      <a:srgbClr val="30353F"/>
                    </a:solidFill>
                  </a:rPr>
                  <a:t> </a:t>
                </a:r>
                <a:r>
                  <a:rPr lang="it-IT" dirty="0" err="1">
                    <a:solidFill>
                      <a:srgbClr val="30353F"/>
                    </a:solidFill>
                  </a:rPr>
                  <a:t>segment</a:t>
                </a:r>
                <a:r>
                  <a:rPr lang="it-IT" dirty="0">
                    <a:solidFill>
                      <a:srgbClr val="30353F"/>
                    </a:solidFill>
                  </a:rPr>
                  <a:t> </a:t>
                </a:r>
                <a:r>
                  <a:rPr lang="it-IT" dirty="0" err="1">
                    <a:solidFill>
                      <a:srgbClr val="30353F"/>
                    </a:solidFill>
                  </a:rPr>
                  <a:t>may</a:t>
                </a:r>
                <a:br>
                  <a:rPr lang="it-IT" dirty="0">
                    <a:solidFill>
                      <a:srgbClr val="30353F"/>
                    </a:solidFill>
                  </a:rPr>
                </a:br>
                <a:r>
                  <a:rPr lang="it-IT" dirty="0" err="1">
                    <a:solidFill>
                      <a:srgbClr val="30353F"/>
                    </a:solidFill>
                  </a:rPr>
                  <a:t>contain</a:t>
                </a:r>
                <a:r>
                  <a:rPr lang="it-IT" dirty="0">
                    <a:solidFill>
                      <a:srgbClr val="30353F"/>
                    </a:solidFill>
                  </a:rPr>
                  <a:t> a </a:t>
                </a:r>
                <a:r>
                  <a:rPr lang="it-IT" dirty="0" err="1">
                    <a:solidFill>
                      <a:srgbClr val="30353F"/>
                    </a:solidFill>
                  </a:rPr>
                  <a:t>series</a:t>
                </a:r>
                <a:r>
                  <a:rPr lang="it-IT" dirty="0">
                    <a:solidFill>
                      <a:srgbClr val="30353F"/>
                    </a:solidFill>
                  </a:rPr>
                  <a:t> of multiple </a:t>
                </a:r>
                <a:r>
                  <a:rPr lang="it-IT" dirty="0" err="1">
                    <a:solidFill>
                      <a:srgbClr val="30353F"/>
                    </a:solidFill>
                  </a:rPr>
                  <a:t>anomalous</a:t>
                </a:r>
                <a:r>
                  <a:rPr lang="it-IT" dirty="0">
                    <a:solidFill>
                      <a:srgbClr val="30353F"/>
                    </a:solidFill>
                  </a:rPr>
                  <a:t> data points</a:t>
                </a:r>
              </a:p>
            </p:txBody>
          </p:sp>
          <p:sp>
            <p:nvSpPr>
              <p:cNvPr id="154" name="Casella di testo 153"/>
              <p:cNvSpPr txBox="1"/>
              <p:nvPr/>
            </p:nvSpPr>
            <p:spPr>
              <a:xfrm>
                <a:off x="8587061" y="1686315"/>
                <a:ext cx="3312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it-IT" sz="2400" b="1" dirty="0">
                    <a:solidFill>
                      <a:srgbClr val="30353F"/>
                    </a:solidFill>
                    <a:latin typeface="+mj-lt"/>
                  </a:rPr>
                  <a:t>200</a:t>
                </a:r>
                <a:r>
                  <a:rPr lang="it-IT" sz="2000" b="1" dirty="0">
                    <a:solidFill>
                      <a:srgbClr val="30353F"/>
                    </a:solidFill>
                    <a:latin typeface="+mj-lt"/>
                  </a:rPr>
                  <a:t> </a:t>
                </a:r>
                <a:r>
                  <a:rPr lang="it-IT" sz="2000" dirty="0" err="1">
                    <a:solidFill>
                      <a:srgbClr val="30353F"/>
                    </a:solidFill>
                    <a:latin typeface="+mj-lt"/>
                  </a:rPr>
                  <a:t>anomalous</a:t>
                </a:r>
                <a:r>
                  <a:rPr lang="it-IT" sz="2000" dirty="0">
                    <a:solidFill>
                      <a:srgbClr val="30353F"/>
                    </a:solidFill>
                    <a:latin typeface="+mj-lt"/>
                  </a:rPr>
                  <a:t> </a:t>
                </a:r>
                <a:r>
                  <a:rPr lang="it-IT" sz="2000" dirty="0" err="1">
                    <a:solidFill>
                      <a:srgbClr val="30353F"/>
                    </a:solidFill>
                    <a:latin typeface="+mj-lt"/>
                  </a:rPr>
                  <a:t>segments</a:t>
                </a:r>
                <a:endParaRPr lang="it-IT" sz="2000" dirty="0">
                  <a:solidFill>
                    <a:srgbClr val="30353F"/>
                  </a:solidFill>
                  <a:latin typeface="+mj-lt"/>
                </a:endParaRPr>
              </a:p>
            </p:txBody>
          </p:sp>
        </p:grpSp>
      </p:grpSp>
      <p:grpSp>
        <p:nvGrpSpPr>
          <p:cNvPr id="160" name="Gruppo 1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7915" y="4078428"/>
            <a:ext cx="10456171" cy="2332715"/>
            <a:chOff x="867913" y="3748096"/>
            <a:chExt cx="10456171" cy="2332715"/>
          </a:xfrm>
        </p:grpSpPr>
        <p:grpSp>
          <p:nvGrpSpPr>
            <p:cNvPr id="159" name="Gruppo 158"/>
            <p:cNvGrpSpPr/>
            <p:nvPr/>
          </p:nvGrpSpPr>
          <p:grpSpPr>
            <a:xfrm>
              <a:off x="6420243" y="3748096"/>
              <a:ext cx="4903841" cy="2332715"/>
              <a:chOff x="6420243" y="3748096"/>
              <a:chExt cx="4903841" cy="2332715"/>
            </a:xfrm>
          </p:grpSpPr>
          <p:sp>
            <p:nvSpPr>
              <p:cNvPr id="76" name="Rettangolo 75"/>
              <p:cNvSpPr/>
              <p:nvPr/>
            </p:nvSpPr>
            <p:spPr>
              <a:xfrm>
                <a:off x="642024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graphicFrame>
            <p:nvGraphicFramePr>
              <p:cNvPr id="74" name="Grafico 73"/>
              <p:cNvGraphicFramePr/>
              <p:nvPr>
                <p:extLst>
                  <p:ext uri="{D42A27DB-BD31-4B8C-83A1-F6EECF244321}">
                    <p14:modId xmlns:p14="http://schemas.microsoft.com/office/powerpoint/2010/main" val="3350185130"/>
                  </p:ext>
                </p:extLst>
              </p:nvPr>
            </p:nvGraphicFramePr>
            <p:xfrm>
              <a:off x="6643576" y="3904879"/>
              <a:ext cx="4572304" cy="212521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grpSp>
          <p:nvGrpSpPr>
            <p:cNvPr id="158" name="Gruppo 157"/>
            <p:cNvGrpSpPr/>
            <p:nvPr/>
          </p:nvGrpSpPr>
          <p:grpSpPr>
            <a:xfrm>
              <a:off x="867913" y="3748096"/>
              <a:ext cx="4903841" cy="2332715"/>
              <a:chOff x="867913" y="3748096"/>
              <a:chExt cx="4903841" cy="2332715"/>
            </a:xfrm>
          </p:grpSpPr>
          <p:sp>
            <p:nvSpPr>
              <p:cNvPr id="82" name="Rettangolo 81"/>
              <p:cNvSpPr/>
              <p:nvPr/>
            </p:nvSpPr>
            <p:spPr>
              <a:xfrm>
                <a:off x="86791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86" name="Casella di testo 85"/>
              <p:cNvSpPr txBox="1"/>
              <p:nvPr/>
            </p:nvSpPr>
            <p:spPr>
              <a:xfrm>
                <a:off x="2025680" y="4825819"/>
                <a:ext cx="2588306" cy="984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:r>
                  <a:rPr lang="en-US" sz="1600" dirty="0">
                    <a:solidFill>
                      <a:srgbClr val="30353F"/>
                    </a:solidFill>
                  </a:rPr>
                  <a:t>The dataset consists of commands, external stimuli, and telemetry readings from a complex dynamic system.</a:t>
                </a:r>
                <a:endParaRPr lang="it-IT" sz="1600" dirty="0">
                  <a:solidFill>
                    <a:srgbClr val="30353F"/>
                  </a:solidFill>
                </a:endParaRPr>
              </a:p>
            </p:txBody>
          </p:sp>
          <p:sp>
            <p:nvSpPr>
              <p:cNvPr id="157" name="Casella di testo 156"/>
              <p:cNvSpPr txBox="1"/>
              <p:nvPr/>
            </p:nvSpPr>
            <p:spPr>
              <a:xfrm>
                <a:off x="1198838" y="3956466"/>
                <a:ext cx="4241990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>
                  <a:tabLst>
                    <a:tab pos="347663" algn="l"/>
                  </a:tabLst>
                </a:pPr>
                <a:r>
                  <a:rPr lang="it-IT" sz="2400" dirty="0" err="1">
                    <a:solidFill>
                      <a:srgbClr val="30353F"/>
                    </a:solidFill>
                    <a:latin typeface="+mj-lt"/>
                  </a:rPr>
                  <a:t>Controlled</a:t>
                </a:r>
                <a:r>
                  <a:rPr lang="it-IT" sz="2400" dirty="0">
                    <a:solidFill>
                      <a:srgbClr val="30353F"/>
                    </a:solidFill>
                    <a:latin typeface="+mj-lt"/>
                  </a:rPr>
                  <a:t> </a:t>
                </a:r>
                <a:r>
                  <a:rPr lang="it-IT" sz="2400" dirty="0" err="1">
                    <a:solidFill>
                      <a:srgbClr val="30353F"/>
                    </a:solidFill>
                    <a:latin typeface="+mj-lt"/>
                  </a:rPr>
                  <a:t>Anomalies</a:t>
                </a:r>
                <a:r>
                  <a:rPr lang="it-IT" sz="2400" dirty="0">
                    <a:solidFill>
                      <a:srgbClr val="30353F"/>
                    </a:solidFill>
                    <a:latin typeface="+mj-lt"/>
                  </a:rPr>
                  <a:t> </a:t>
                </a:r>
                <a:br>
                  <a:rPr lang="it-IT" sz="2400" dirty="0">
                    <a:solidFill>
                      <a:srgbClr val="30353F"/>
                    </a:solidFill>
                    <a:latin typeface="+mj-lt"/>
                  </a:rPr>
                </a:br>
                <a:r>
                  <a:rPr lang="it-IT" sz="2400" dirty="0">
                    <a:solidFill>
                      <a:srgbClr val="30353F"/>
                    </a:solidFill>
                    <a:latin typeface="+mj-lt"/>
                  </a:rPr>
                  <a:t>Time Series (CATS)</a:t>
                </a:r>
              </a:p>
            </p:txBody>
          </p:sp>
        </p:grpSp>
      </p:grpSp>
      <p:sp>
        <p:nvSpPr>
          <p:cNvPr id="62" name="Casella di testo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5336181" y="165381"/>
            <a:ext cx="151964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Dataset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6</a:t>
            </a:r>
          </a:p>
        </p:txBody>
      </p:sp>
      <p:sp>
        <p:nvSpPr>
          <p:cNvPr id="3" name="Casella di testo 152">
            <a:extLst>
              <a:ext uri="{FF2B5EF4-FFF2-40B4-BE49-F238E27FC236}">
                <a16:creationId xmlns:a16="http://schemas.microsoft.com/office/drawing/2014/main" id="{9A7BF4EC-3329-9A9E-08A5-B875B7DE2C8F}"/>
              </a:ext>
            </a:extLst>
          </p:cNvPr>
          <p:cNvSpPr txBox="1"/>
          <p:nvPr/>
        </p:nvSpPr>
        <p:spPr>
          <a:xfrm>
            <a:off x="5113742" y="2287610"/>
            <a:ext cx="20140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n-US" dirty="0">
                <a:solidFill>
                  <a:srgbClr val="30353F"/>
                </a:solidFill>
              </a:rPr>
              <a:t>Number of data points available</a:t>
            </a:r>
            <a:endParaRPr lang="it-IT" dirty="0">
              <a:solidFill>
                <a:srgbClr val="30353F"/>
              </a:solidFill>
            </a:endParaRPr>
          </a:p>
        </p:txBody>
      </p:sp>
      <p:sp>
        <p:nvSpPr>
          <p:cNvPr id="4" name="Casella di testo 153">
            <a:extLst>
              <a:ext uri="{FF2B5EF4-FFF2-40B4-BE49-F238E27FC236}">
                <a16:creationId xmlns:a16="http://schemas.microsoft.com/office/drawing/2014/main" id="{A8C65A3F-5394-8799-2327-BE5C27516A4E}"/>
              </a:ext>
            </a:extLst>
          </p:cNvPr>
          <p:cNvSpPr txBox="1"/>
          <p:nvPr/>
        </p:nvSpPr>
        <p:spPr>
          <a:xfrm>
            <a:off x="5238387" y="1461604"/>
            <a:ext cx="185788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it-IT" sz="2400" b="1" dirty="0">
                <a:solidFill>
                  <a:srgbClr val="30353F"/>
                </a:solidFill>
                <a:latin typeface="+mj-lt"/>
              </a:rPr>
              <a:t>5</a:t>
            </a:r>
            <a:r>
              <a:rPr lang="it-IT" b="1" dirty="0">
                <a:solidFill>
                  <a:srgbClr val="30353F"/>
                </a:solidFill>
                <a:latin typeface="+mj-lt"/>
              </a:rPr>
              <a:t>mln</a:t>
            </a:r>
            <a:r>
              <a:rPr lang="it-IT" sz="3200" b="1" dirty="0">
                <a:solidFill>
                  <a:srgbClr val="30353F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rgbClr val="30353F"/>
                </a:solidFill>
                <a:latin typeface="+mj-lt"/>
              </a:rPr>
              <a:t>instances</a:t>
            </a:r>
            <a:endParaRPr lang="it-IT" sz="2000" dirty="0">
              <a:solidFill>
                <a:srgbClr val="30353F"/>
              </a:solidFill>
              <a:latin typeface="+mj-l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C4CD194-38B1-00C5-B3C3-25BD0E96A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98" b="92634" l="9657" r="90987">
                        <a14:foregroundMark x1="50429" y1="92857" x2="50429" y2="92857"/>
                        <a14:foregroundMark x1="90987" y1="51563" x2="90987" y2="51563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91670" y="925198"/>
            <a:ext cx="448199" cy="43088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863B83A-A948-4419-39F2-5BE367CEF9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75301" y1="76433" x2="75301" y2="76433"/>
                        <a14:foregroundMark x1="43373" y1="43949" x2="43373" y2="43949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49410" y="879838"/>
            <a:ext cx="503548" cy="47624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2629672-D6FE-13EB-2AAC-186AFD9D45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3707" y1="51440" x2="13707" y2="51440"/>
                        <a14:foregroundMark x1="21184" y1="52263" x2="21184" y2="52263"/>
                        <a14:foregroundMark x1="29907" y1="52675" x2="29907" y2="52675"/>
                        <a14:foregroundMark x1="69470" y1="50206" x2="69470" y2="50206"/>
                        <a14:foregroundMark x1="76947" y1="53909" x2="76947" y2="53909"/>
                        <a14:foregroundMark x1="84735" y1="55967" x2="84735" y2="55967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2487" y="902801"/>
            <a:ext cx="580693" cy="43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igura a mano libera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44" name="Casella di testo 43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5</a:t>
            </a:r>
          </a:p>
        </p:txBody>
      </p:sp>
      <p:grpSp>
        <p:nvGrpSpPr>
          <p:cNvPr id="161" name="Gruppo 16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6745" y="808311"/>
            <a:ext cx="10738510" cy="2538928"/>
            <a:chOff x="867916" y="909911"/>
            <a:chExt cx="10738510" cy="2538928"/>
          </a:xfrm>
        </p:grpSpPr>
        <p:grpSp>
          <p:nvGrpSpPr>
            <p:cNvPr id="156" name="Gruppo 155"/>
            <p:cNvGrpSpPr/>
            <p:nvPr/>
          </p:nvGrpSpPr>
          <p:grpSpPr>
            <a:xfrm>
              <a:off x="867916" y="909911"/>
              <a:ext cx="3352181" cy="2538928"/>
              <a:chOff x="867916" y="909911"/>
              <a:chExt cx="3352181" cy="2538928"/>
            </a:xfrm>
          </p:grpSpPr>
          <p:sp>
            <p:nvSpPr>
              <p:cNvPr id="78" name="Rettangolo 77"/>
              <p:cNvSpPr/>
              <p:nvPr/>
            </p:nvSpPr>
            <p:spPr>
              <a:xfrm>
                <a:off x="867916" y="1300608"/>
                <a:ext cx="3352181" cy="2148231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92" name="Casella di testo 91"/>
              <p:cNvSpPr txBox="1"/>
              <p:nvPr/>
            </p:nvSpPr>
            <p:spPr>
              <a:xfrm>
                <a:off x="1112453" y="2047269"/>
                <a:ext cx="286310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:r>
                  <a:rPr lang="it-IT" dirty="0" err="1">
                    <a:solidFill>
                      <a:srgbClr val="30353F"/>
                    </a:solidFill>
                  </a:rPr>
                  <a:t>Improve</a:t>
                </a:r>
                <a:r>
                  <a:rPr lang="it-IT" dirty="0">
                    <a:solidFill>
                      <a:srgbClr val="30353F"/>
                    </a:solidFill>
                  </a:rPr>
                  <a:t> the </a:t>
                </a:r>
                <a:r>
                  <a:rPr lang="it-IT" dirty="0" err="1">
                    <a:solidFill>
                      <a:srgbClr val="30353F"/>
                    </a:solidFill>
                  </a:rPr>
                  <a:t>convergence</a:t>
                </a:r>
                <a:r>
                  <a:rPr lang="it-IT" dirty="0">
                    <a:solidFill>
                      <a:srgbClr val="30353F"/>
                    </a:solidFill>
                  </a:rPr>
                  <a:t> of</a:t>
                </a:r>
                <a:br>
                  <a:rPr lang="it-IT" dirty="0">
                    <a:solidFill>
                      <a:srgbClr val="30353F"/>
                    </a:solidFill>
                  </a:rPr>
                </a:br>
                <a:r>
                  <a:rPr lang="it-IT" dirty="0" err="1">
                    <a:solidFill>
                      <a:srgbClr val="30353F"/>
                    </a:solidFill>
                  </a:rPr>
                  <a:t>optimization</a:t>
                </a:r>
                <a:r>
                  <a:rPr lang="it-IT" dirty="0">
                    <a:solidFill>
                      <a:srgbClr val="30353F"/>
                    </a:solidFill>
                  </a:rPr>
                  <a:t> </a:t>
                </a:r>
                <a:r>
                  <a:rPr lang="it-IT" dirty="0" err="1">
                    <a:solidFill>
                      <a:srgbClr val="30353F"/>
                    </a:solidFill>
                  </a:rPr>
                  <a:t>algorithms</a:t>
                </a:r>
                <a:endParaRPr lang="it-IT" dirty="0">
                  <a:solidFill>
                    <a:srgbClr val="30353F"/>
                  </a:solidFill>
                </a:endParaRPr>
              </a:p>
            </p:txBody>
          </p:sp>
          <p:sp>
            <p:nvSpPr>
              <p:cNvPr id="42" name="Ovale 41"/>
              <p:cNvSpPr/>
              <p:nvPr/>
            </p:nvSpPr>
            <p:spPr>
              <a:xfrm>
                <a:off x="2219761" y="909911"/>
                <a:ext cx="648489" cy="648488"/>
              </a:xfrm>
              <a:prstGeom prst="ellipse">
                <a:avLst/>
              </a:prstGeom>
              <a:solidFill>
                <a:srgbClr val="92D050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</p:grpSp>
        <p:grpSp>
          <p:nvGrpSpPr>
            <p:cNvPr id="145" name="Gruppo 144"/>
            <p:cNvGrpSpPr/>
            <p:nvPr/>
          </p:nvGrpSpPr>
          <p:grpSpPr>
            <a:xfrm>
              <a:off x="4600620" y="909911"/>
              <a:ext cx="3312642" cy="2536783"/>
              <a:chOff x="8000382" y="909911"/>
              <a:chExt cx="3312642" cy="2536783"/>
            </a:xfrm>
          </p:grpSpPr>
          <p:sp>
            <p:nvSpPr>
              <p:cNvPr id="80" name="Rettangolo 79"/>
              <p:cNvSpPr/>
              <p:nvPr/>
            </p:nvSpPr>
            <p:spPr>
              <a:xfrm>
                <a:off x="8000382" y="1313186"/>
                <a:ext cx="3312642" cy="2133508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52" name="Ovale 51"/>
              <p:cNvSpPr/>
              <p:nvPr/>
            </p:nvSpPr>
            <p:spPr>
              <a:xfrm>
                <a:off x="9332459" y="909911"/>
                <a:ext cx="648489" cy="648489"/>
              </a:xfrm>
              <a:prstGeom prst="ellipse">
                <a:avLst/>
              </a:prstGeom>
              <a:solidFill>
                <a:srgbClr val="92D050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grpSp>
            <p:nvGrpSpPr>
              <p:cNvPr id="125" name="Gruppo 124"/>
              <p:cNvGrpSpPr/>
              <p:nvPr/>
            </p:nvGrpSpPr>
            <p:grpSpPr>
              <a:xfrm>
                <a:off x="8638496" y="2208427"/>
                <a:ext cx="4008" cy="757153"/>
                <a:chOff x="8431947" y="2208427"/>
                <a:chExt cx="4008" cy="757153"/>
              </a:xfrm>
            </p:grpSpPr>
            <p:sp>
              <p:nvSpPr>
                <p:cNvPr id="105" name="Casella di testo 104"/>
                <p:cNvSpPr txBox="1"/>
                <p:nvPr/>
              </p:nvSpPr>
              <p:spPr>
                <a:xfrm>
                  <a:off x="8435890" y="2208427"/>
                  <a:ext cx="6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rtl="0"/>
                  <a:endParaRPr lang="it-IT" sz="12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Casella di testo 105"/>
                <p:cNvSpPr txBox="1"/>
                <p:nvPr/>
              </p:nvSpPr>
              <p:spPr>
                <a:xfrm>
                  <a:off x="8431947" y="2491310"/>
                  <a:ext cx="6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rtl="0"/>
                  <a:endParaRPr lang="it-IT" sz="12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0" name="Casella di testo 119"/>
                <p:cNvSpPr txBox="1"/>
                <p:nvPr/>
              </p:nvSpPr>
              <p:spPr>
                <a:xfrm>
                  <a:off x="8431947" y="2780914"/>
                  <a:ext cx="6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rtl="0"/>
                  <a:endParaRPr lang="it-IT" sz="12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55" name="Gruppo 154"/>
            <p:cNvGrpSpPr/>
            <p:nvPr/>
          </p:nvGrpSpPr>
          <p:grpSpPr>
            <a:xfrm>
              <a:off x="8293784" y="909911"/>
              <a:ext cx="3312642" cy="2536782"/>
              <a:chOff x="8594812" y="909911"/>
              <a:chExt cx="3312642" cy="2536782"/>
            </a:xfrm>
          </p:grpSpPr>
          <p:sp>
            <p:nvSpPr>
              <p:cNvPr id="146" name="Rettangolo 145"/>
              <p:cNvSpPr/>
              <p:nvPr/>
            </p:nvSpPr>
            <p:spPr>
              <a:xfrm>
                <a:off x="8594812" y="1313186"/>
                <a:ext cx="3312642" cy="2133507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148" name="Ovale 147"/>
              <p:cNvSpPr/>
              <p:nvPr/>
            </p:nvSpPr>
            <p:spPr>
              <a:xfrm>
                <a:off x="9926921" y="909911"/>
                <a:ext cx="648489" cy="648489"/>
              </a:xfrm>
              <a:prstGeom prst="ellipse">
                <a:avLst/>
              </a:prstGeom>
              <a:solidFill>
                <a:srgbClr val="92D050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</p:grpSp>
      </p:grpSp>
      <p:grpSp>
        <p:nvGrpSpPr>
          <p:cNvPr id="160" name="Gruppo 1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7915" y="3813731"/>
            <a:ext cx="10456171" cy="2332715"/>
            <a:chOff x="867913" y="3748096"/>
            <a:chExt cx="10456171" cy="2332715"/>
          </a:xfrm>
        </p:grpSpPr>
        <p:sp>
          <p:nvSpPr>
            <p:cNvPr id="76" name="Rettangolo 75"/>
            <p:cNvSpPr/>
            <p:nvPr/>
          </p:nvSpPr>
          <p:spPr>
            <a:xfrm>
              <a:off x="8011442" y="3748096"/>
              <a:ext cx="3312642" cy="2332715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pSp>
          <p:nvGrpSpPr>
            <p:cNvPr id="158" name="Gruppo 157"/>
            <p:cNvGrpSpPr/>
            <p:nvPr/>
          </p:nvGrpSpPr>
          <p:grpSpPr>
            <a:xfrm>
              <a:off x="867913" y="3748096"/>
              <a:ext cx="6259845" cy="2332715"/>
              <a:chOff x="867913" y="3748096"/>
              <a:chExt cx="6259845" cy="2332715"/>
            </a:xfrm>
          </p:grpSpPr>
          <p:sp>
            <p:nvSpPr>
              <p:cNvPr id="82" name="Rettangolo 81"/>
              <p:cNvSpPr/>
              <p:nvPr/>
            </p:nvSpPr>
            <p:spPr>
              <a:xfrm>
                <a:off x="867913" y="3748096"/>
                <a:ext cx="6259845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86" name="Casella di testo 85"/>
              <p:cNvSpPr txBox="1"/>
              <p:nvPr/>
            </p:nvSpPr>
            <p:spPr>
              <a:xfrm>
                <a:off x="1844644" y="4577523"/>
                <a:ext cx="446856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en-US" sz="1600" dirty="0"/>
                  <a:t>Z-Score normalization is a technique used to rescale data to achieve the following:</a:t>
                </a:r>
              </a:p>
              <a:p>
                <a:pPr rtl="0"/>
                <a:endParaRPr lang="en-US" sz="1600" dirty="0"/>
              </a:p>
              <a:p>
                <a:pPr marL="285750" indent="-285750" rtl="0">
                  <a:buFont typeface="Arial" panose="020B0604020202020204" pitchFamily="34" charset="0"/>
                  <a:buChar char="•"/>
                </a:pPr>
                <a:r>
                  <a:rPr lang="it-IT" sz="1600" dirty="0"/>
                  <a:t>Mean (𝜇) = 0 </a:t>
                </a:r>
              </a:p>
              <a:p>
                <a:pPr marL="285750" indent="-285750" rtl="0">
                  <a:buFont typeface="Arial" panose="020B0604020202020204" pitchFamily="34" charset="0"/>
                  <a:buChar char="•"/>
                </a:pPr>
                <a:r>
                  <a:rPr lang="it-IT" sz="1600" dirty="0"/>
                  <a:t>Standard </a:t>
                </a:r>
                <a:r>
                  <a:rPr lang="it-IT" sz="1600" dirty="0" err="1"/>
                  <a:t>deviation</a:t>
                </a:r>
                <a:r>
                  <a:rPr lang="it-IT" sz="1600" dirty="0"/>
                  <a:t> (𝜎) = 1</a:t>
                </a:r>
              </a:p>
            </p:txBody>
          </p:sp>
          <p:sp>
            <p:nvSpPr>
              <p:cNvPr id="157" name="Casella di testo 156"/>
              <p:cNvSpPr txBox="1"/>
              <p:nvPr/>
            </p:nvSpPr>
            <p:spPr>
              <a:xfrm>
                <a:off x="1897516" y="3978035"/>
                <a:ext cx="424199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>
                  <a:tabLst>
                    <a:tab pos="347663" algn="l"/>
                  </a:tabLst>
                </a:pPr>
                <a:r>
                  <a:rPr lang="it-IT" sz="2400" b="1" dirty="0">
                    <a:solidFill>
                      <a:srgbClr val="30353F"/>
                    </a:solidFill>
                    <a:latin typeface="+mj-lt"/>
                  </a:rPr>
                  <a:t>Z-Score </a:t>
                </a:r>
                <a:r>
                  <a:rPr lang="it-IT" sz="2400" b="1" dirty="0" err="1">
                    <a:solidFill>
                      <a:srgbClr val="30353F"/>
                    </a:solidFill>
                    <a:latin typeface="+mj-lt"/>
                  </a:rPr>
                  <a:t>Normalization</a:t>
                </a:r>
                <a:endParaRPr lang="it-IT" sz="2400" b="1" dirty="0">
                  <a:solidFill>
                    <a:srgbClr val="30353F"/>
                  </a:solidFill>
                  <a:latin typeface="+mj-lt"/>
                </a:endParaRPr>
              </a:p>
            </p:txBody>
          </p:sp>
        </p:grpSp>
      </p:grpSp>
      <p:sp>
        <p:nvSpPr>
          <p:cNvPr id="62" name="Casella di testo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018513" y="165381"/>
            <a:ext cx="41549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Data </a:t>
            </a:r>
            <a:r>
              <a:rPr lang="it-IT" sz="3200" b="1" dirty="0" err="1">
                <a:solidFill>
                  <a:srgbClr val="30353F"/>
                </a:solidFill>
                <a:latin typeface="+mj-lt"/>
              </a:rPr>
              <a:t>Standardization</a:t>
            </a:r>
            <a:endParaRPr lang="it-IT" sz="3200" b="1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6</a:t>
            </a:r>
          </a:p>
        </p:txBody>
      </p:sp>
      <p:pic>
        <p:nvPicPr>
          <p:cNvPr id="6" name="Picture 2" descr="Basics: Standardization and the Z score | Fred Clavel, Ph.D.">
            <a:extLst>
              <a:ext uri="{FF2B5EF4-FFF2-40B4-BE49-F238E27FC236}">
                <a16:creationId xmlns:a16="http://schemas.microsoft.com/office/drawing/2014/main" id="{6592ACCE-497D-853D-2D07-B1746D13D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6136" y1="58268" x2="36136" y2="58268"/>
                        <a14:foregroundMark x1="35909" y1="52362" x2="35909" y2="52362"/>
                        <a14:foregroundMark x1="19773" y1="55906" x2="19773" y2="55906"/>
                        <a14:foregroundMark x1="62500" y1="72441" x2="62500" y2="72441"/>
                        <a14:foregroundMark x1="52273" y1="34252" x2="52273" y2="34252"/>
                        <a14:foregroundMark x1="63864" y1="36614" x2="63864" y2="36614"/>
                        <a14:foregroundMark x1="77045" y1="38189" x2="77045" y2="38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781" y="3771661"/>
            <a:ext cx="2221967" cy="128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 di testo 101">
            <a:extLst>
              <a:ext uri="{FF2B5EF4-FFF2-40B4-BE49-F238E27FC236}">
                <a16:creationId xmlns:a16="http://schemas.microsoft.com/office/drawing/2014/main" id="{3306BA6E-1FFE-D7FA-6919-6064D1E24A5B}"/>
              </a:ext>
            </a:extLst>
          </p:cNvPr>
          <p:cNvSpPr txBox="1"/>
          <p:nvPr/>
        </p:nvSpPr>
        <p:spPr>
          <a:xfrm>
            <a:off x="8181263" y="5032537"/>
            <a:ext cx="3033769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sz="1400" dirty="0"/>
              <a:t>X </a:t>
            </a:r>
            <a:r>
              <a:rPr lang="en-US" sz="1400" dirty="0"/>
              <a:t>is the original value of the feature</a:t>
            </a:r>
            <a:endParaRPr lang="it-IT" sz="14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sz="1400" dirty="0"/>
              <a:t>μ </a:t>
            </a:r>
            <a:r>
              <a:rPr lang="en-US" sz="1400" dirty="0"/>
              <a:t>is the mean of the feature’s values</a:t>
            </a:r>
            <a:endParaRPr lang="it-IT" sz="14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sz="1400" dirty="0"/>
              <a:t>σ </a:t>
            </a:r>
            <a:r>
              <a:rPr lang="en-US" sz="1400" dirty="0"/>
              <a:t>is the standard deviation of the feature’s values</a:t>
            </a:r>
            <a:endParaRPr lang="it-IT" sz="1400" dirty="0"/>
          </a:p>
        </p:txBody>
      </p:sp>
      <p:sp>
        <p:nvSpPr>
          <p:cNvPr id="12" name="Casella di testo 91">
            <a:extLst>
              <a:ext uri="{FF2B5EF4-FFF2-40B4-BE49-F238E27FC236}">
                <a16:creationId xmlns:a16="http://schemas.microsoft.com/office/drawing/2014/main" id="{935D07EE-3F39-8A3A-03BD-3B9E39EEF5E2}"/>
              </a:ext>
            </a:extLst>
          </p:cNvPr>
          <p:cNvSpPr txBox="1"/>
          <p:nvPr/>
        </p:nvSpPr>
        <p:spPr>
          <a:xfrm>
            <a:off x="4684218" y="1945669"/>
            <a:ext cx="286310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n-US" dirty="0">
                <a:solidFill>
                  <a:srgbClr val="30353F"/>
                </a:solidFill>
              </a:rPr>
              <a:t>Make the coefficients of the features more interpretable</a:t>
            </a:r>
            <a:endParaRPr lang="it-IT" dirty="0">
              <a:solidFill>
                <a:srgbClr val="30353F"/>
              </a:solidFill>
            </a:endParaRPr>
          </a:p>
        </p:txBody>
      </p:sp>
      <p:sp>
        <p:nvSpPr>
          <p:cNvPr id="13" name="Casella di testo 91">
            <a:extLst>
              <a:ext uri="{FF2B5EF4-FFF2-40B4-BE49-F238E27FC236}">
                <a16:creationId xmlns:a16="http://schemas.microsoft.com/office/drawing/2014/main" id="{FAA7DA1F-D3A6-F705-9E67-FD529EF411C6}"/>
              </a:ext>
            </a:extLst>
          </p:cNvPr>
          <p:cNvSpPr txBox="1"/>
          <p:nvPr/>
        </p:nvSpPr>
        <p:spPr>
          <a:xfrm>
            <a:off x="8228048" y="1867216"/>
            <a:ext cx="311917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n-US" dirty="0">
                <a:solidFill>
                  <a:srgbClr val="30353F"/>
                </a:solidFill>
              </a:rPr>
              <a:t>Prevent features with </a:t>
            </a:r>
            <a:br>
              <a:rPr lang="en-US" dirty="0">
                <a:solidFill>
                  <a:srgbClr val="30353F"/>
                </a:solidFill>
              </a:rPr>
            </a:br>
            <a:r>
              <a:rPr lang="en-US" dirty="0">
                <a:solidFill>
                  <a:srgbClr val="30353F"/>
                </a:solidFill>
              </a:rPr>
              <a:t>different scales from </a:t>
            </a:r>
            <a:br>
              <a:rPr lang="en-US" dirty="0">
                <a:solidFill>
                  <a:srgbClr val="30353F"/>
                </a:solidFill>
              </a:rPr>
            </a:br>
            <a:r>
              <a:rPr lang="en-US" dirty="0">
                <a:solidFill>
                  <a:srgbClr val="30353F"/>
                </a:solidFill>
              </a:rPr>
              <a:t>disrupting the model</a:t>
            </a:r>
            <a:endParaRPr lang="it-IT" dirty="0">
              <a:solidFill>
                <a:srgbClr val="30353F"/>
              </a:solidFill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BFFE7B94-AA82-6F97-E715-81BD298720C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48" b="94764" l="9877" r="89877">
                        <a14:foregroundMark x1="39259" y1="91623" x2="39259" y2="91623"/>
                        <a14:foregroundMark x1="62469" y1="93455" x2="62469" y2="93455"/>
                        <a14:foregroundMark x1="41728" y1="94503" x2="41728" y2="94503"/>
                        <a14:foregroundMark x1="60000" y1="94764" x2="60000" y2="947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2303" y="858203"/>
            <a:ext cx="528870" cy="498835"/>
          </a:xfrm>
          <a:prstGeom prst="rect">
            <a:avLst/>
          </a:prstGeom>
          <a:noFill/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5CEE9246-55BB-35CC-8922-30AC28C9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48" b="94764" l="9877" r="89877">
                        <a14:foregroundMark x1="39259" y1="91623" x2="39259" y2="91623"/>
                        <a14:foregroundMark x1="62469" y1="93455" x2="62469" y2="93455"/>
                        <a14:foregroundMark x1="41728" y1="94503" x2="41728" y2="94503"/>
                        <a14:foregroundMark x1="60000" y1="94764" x2="60000" y2="947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5239" y="858202"/>
            <a:ext cx="528870" cy="498835"/>
          </a:xfrm>
          <a:prstGeom prst="rect">
            <a:avLst/>
          </a:prstGeom>
          <a:noFill/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9C71D97-EC14-AB37-003B-0F7C74CC18A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48" b="94764" l="9877" r="89877">
                        <a14:foregroundMark x1="39259" y1="91623" x2="39259" y2="91623"/>
                        <a14:foregroundMark x1="62469" y1="93455" x2="62469" y2="93455"/>
                        <a14:foregroundMark x1="41728" y1="94503" x2="41728" y2="94503"/>
                        <a14:foregroundMark x1="60000" y1="94764" x2="60000" y2="947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43019" y="861073"/>
            <a:ext cx="528870" cy="498835"/>
          </a:xfrm>
          <a:prstGeom prst="rect">
            <a:avLst/>
          </a:prstGeom>
          <a:noFill/>
        </p:spPr>
      </p:pic>
      <p:grpSp>
        <p:nvGrpSpPr>
          <p:cNvPr id="101" name="Gruppo 100">
            <a:extLst>
              <a:ext uri="{FF2B5EF4-FFF2-40B4-BE49-F238E27FC236}">
                <a16:creationId xmlns:a16="http://schemas.microsoft.com/office/drawing/2014/main" id="{111198BF-D319-5B05-6D92-DFCF1842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6745" y="-3801789"/>
            <a:ext cx="10738510" cy="3139428"/>
            <a:chOff x="867916" y="909911"/>
            <a:chExt cx="10738510" cy="3139428"/>
          </a:xfrm>
        </p:grpSpPr>
        <p:grpSp>
          <p:nvGrpSpPr>
            <p:cNvPr id="102" name="Gruppo 101">
              <a:extLst>
                <a:ext uri="{FF2B5EF4-FFF2-40B4-BE49-F238E27FC236}">
                  <a16:creationId xmlns:a16="http://schemas.microsoft.com/office/drawing/2014/main" id="{AEA634ED-D0E5-AE95-EB04-B7F8C5969F7F}"/>
                </a:ext>
              </a:extLst>
            </p:cNvPr>
            <p:cNvGrpSpPr/>
            <p:nvPr/>
          </p:nvGrpSpPr>
          <p:grpSpPr>
            <a:xfrm>
              <a:off x="867916" y="909911"/>
              <a:ext cx="3352181" cy="3139428"/>
              <a:chOff x="867916" y="909911"/>
              <a:chExt cx="3352181" cy="3139428"/>
            </a:xfrm>
          </p:grpSpPr>
          <p:sp>
            <p:nvSpPr>
              <p:cNvPr id="117" name="Rettangolo 116">
                <a:extLst>
                  <a:ext uri="{FF2B5EF4-FFF2-40B4-BE49-F238E27FC236}">
                    <a16:creationId xmlns:a16="http://schemas.microsoft.com/office/drawing/2014/main" id="{9536BECD-26AC-ECA2-1627-F5A70A4F61F0}"/>
                  </a:ext>
                </a:extLst>
              </p:cNvPr>
              <p:cNvSpPr/>
              <p:nvPr/>
            </p:nvSpPr>
            <p:spPr>
              <a:xfrm>
                <a:off x="867916" y="1300608"/>
                <a:ext cx="3352181" cy="2748731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118" name="Casella di testo 91">
                <a:extLst>
                  <a:ext uri="{FF2B5EF4-FFF2-40B4-BE49-F238E27FC236}">
                    <a16:creationId xmlns:a16="http://schemas.microsoft.com/office/drawing/2014/main" id="{4F3DA2C7-9020-FBA9-F6BE-B67E5AE262D2}"/>
                  </a:ext>
                </a:extLst>
              </p:cNvPr>
              <p:cNvSpPr txBox="1"/>
              <p:nvPr/>
            </p:nvSpPr>
            <p:spPr>
              <a:xfrm>
                <a:off x="1085186" y="2411582"/>
                <a:ext cx="29274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rtl="0"/>
                <a:r>
                  <a:rPr lang="it-IT" dirty="0" err="1">
                    <a:solidFill>
                      <a:srgbClr val="30353F"/>
                    </a:solidFill>
                  </a:rPr>
                  <a:t>Specific</a:t>
                </a:r>
                <a:r>
                  <a:rPr lang="it-IT" dirty="0">
                    <a:solidFill>
                      <a:srgbClr val="30353F"/>
                    </a:solidFill>
                  </a:rPr>
                  <a:t> Features or </a:t>
                </a:r>
                <a:r>
                  <a:rPr lang="it-IT" dirty="0" err="1">
                    <a:solidFill>
                      <a:srgbClr val="30353F"/>
                    </a:solidFill>
                  </a:rPr>
                  <a:t>Attributes</a:t>
                </a:r>
                <a:r>
                  <a:rPr lang="it-IT" dirty="0">
                    <a:solidFill>
                      <a:srgbClr val="30353F"/>
                    </a:solidFill>
                  </a:rPr>
                  <a:t> </a:t>
                </a:r>
                <a:br>
                  <a:rPr lang="it-IT" dirty="0">
                    <a:solidFill>
                      <a:srgbClr val="30353F"/>
                    </a:solidFill>
                  </a:rPr>
                </a:br>
                <a:r>
                  <a:rPr lang="it-IT" dirty="0">
                    <a:solidFill>
                      <a:srgbClr val="30353F"/>
                    </a:solidFill>
                  </a:rPr>
                  <a:t>of the </a:t>
                </a:r>
                <a:r>
                  <a:rPr lang="it-IT" dirty="0" err="1">
                    <a:solidFill>
                      <a:srgbClr val="30353F"/>
                    </a:solidFill>
                  </a:rPr>
                  <a:t>collected</a:t>
                </a:r>
                <a:r>
                  <a:rPr lang="it-IT" dirty="0">
                    <a:solidFill>
                      <a:srgbClr val="30353F"/>
                    </a:solidFill>
                  </a:rPr>
                  <a:t> data</a:t>
                </a:r>
              </a:p>
            </p:txBody>
          </p:sp>
          <p:sp>
            <p:nvSpPr>
              <p:cNvPr id="119" name="Casella di testo 95">
                <a:extLst>
                  <a:ext uri="{FF2B5EF4-FFF2-40B4-BE49-F238E27FC236}">
                    <a16:creationId xmlns:a16="http://schemas.microsoft.com/office/drawing/2014/main" id="{94A6972B-334C-055E-F13C-0A4B802CC25F}"/>
                  </a:ext>
                </a:extLst>
              </p:cNvPr>
              <p:cNvSpPr txBox="1"/>
              <p:nvPr/>
            </p:nvSpPr>
            <p:spPr>
              <a:xfrm>
                <a:off x="1756932" y="1512444"/>
                <a:ext cx="15741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it-IT" sz="2400" b="1" dirty="0">
                    <a:solidFill>
                      <a:srgbClr val="30353F"/>
                    </a:solidFill>
                    <a:latin typeface="+mj-lt"/>
                  </a:rPr>
                  <a:t>17</a:t>
                </a:r>
                <a:r>
                  <a:rPr lang="it-IT" sz="3200" b="1" dirty="0">
                    <a:solidFill>
                      <a:srgbClr val="30353F"/>
                    </a:solidFill>
                    <a:latin typeface="+mj-lt"/>
                  </a:rPr>
                  <a:t> </a:t>
                </a:r>
                <a:r>
                  <a:rPr lang="it-IT" sz="2000" dirty="0" err="1">
                    <a:solidFill>
                      <a:srgbClr val="30353F"/>
                    </a:solidFill>
                    <a:latin typeface="+mj-lt"/>
                  </a:rPr>
                  <a:t>variables</a:t>
                </a:r>
                <a:endParaRPr lang="it-IT" sz="2000" dirty="0">
                  <a:solidFill>
                    <a:srgbClr val="30353F"/>
                  </a:solidFill>
                  <a:latin typeface="+mj-lt"/>
                </a:endParaRPr>
              </a:p>
            </p:txBody>
          </p:sp>
          <p:sp>
            <p:nvSpPr>
              <p:cNvPr id="121" name="Ovale 120">
                <a:extLst>
                  <a:ext uri="{FF2B5EF4-FFF2-40B4-BE49-F238E27FC236}">
                    <a16:creationId xmlns:a16="http://schemas.microsoft.com/office/drawing/2014/main" id="{1F5F20DB-EAE3-CDC1-C927-8F95263A6EC6}"/>
                  </a:ext>
                </a:extLst>
              </p:cNvPr>
              <p:cNvSpPr/>
              <p:nvPr/>
            </p:nvSpPr>
            <p:spPr>
              <a:xfrm>
                <a:off x="2219761" y="909911"/>
                <a:ext cx="648489" cy="648488"/>
              </a:xfrm>
              <a:prstGeom prst="ellipse">
                <a:avLst/>
              </a:prstGeom>
              <a:solidFill>
                <a:srgbClr val="30353F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</p:grpSp>
        <p:grpSp>
          <p:nvGrpSpPr>
            <p:cNvPr id="103" name="Gruppo 102">
              <a:extLst>
                <a:ext uri="{FF2B5EF4-FFF2-40B4-BE49-F238E27FC236}">
                  <a16:creationId xmlns:a16="http://schemas.microsoft.com/office/drawing/2014/main" id="{04D53FEE-29B5-4471-81FD-DFF310F8961A}"/>
                </a:ext>
              </a:extLst>
            </p:cNvPr>
            <p:cNvGrpSpPr/>
            <p:nvPr/>
          </p:nvGrpSpPr>
          <p:grpSpPr>
            <a:xfrm>
              <a:off x="4600620" y="909911"/>
              <a:ext cx="3312642" cy="3133167"/>
              <a:chOff x="8000382" y="909911"/>
              <a:chExt cx="3312642" cy="3133167"/>
            </a:xfrm>
          </p:grpSpPr>
          <p:sp>
            <p:nvSpPr>
              <p:cNvPr id="111" name="Rettangolo 110">
                <a:extLst>
                  <a:ext uri="{FF2B5EF4-FFF2-40B4-BE49-F238E27FC236}">
                    <a16:creationId xmlns:a16="http://schemas.microsoft.com/office/drawing/2014/main" id="{E742ACA3-9A7B-B28D-E35E-999C814A056C}"/>
                  </a:ext>
                </a:extLst>
              </p:cNvPr>
              <p:cNvSpPr/>
              <p:nvPr/>
            </p:nvSpPr>
            <p:spPr>
              <a:xfrm>
                <a:off x="8000382" y="1313185"/>
                <a:ext cx="3312642" cy="2729893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112" name="Ovale 111">
                <a:extLst>
                  <a:ext uri="{FF2B5EF4-FFF2-40B4-BE49-F238E27FC236}">
                    <a16:creationId xmlns:a16="http://schemas.microsoft.com/office/drawing/2014/main" id="{8303C228-1721-78BB-A797-79762EE6BEA0}"/>
                  </a:ext>
                </a:extLst>
              </p:cNvPr>
              <p:cNvSpPr/>
              <p:nvPr/>
            </p:nvSpPr>
            <p:spPr>
              <a:xfrm>
                <a:off x="9332459" y="909911"/>
                <a:ext cx="648489" cy="648489"/>
              </a:xfrm>
              <a:prstGeom prst="ellipse">
                <a:avLst/>
              </a:prstGeom>
              <a:solidFill>
                <a:srgbClr val="43CDD9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grpSp>
            <p:nvGrpSpPr>
              <p:cNvPr id="113" name="Gruppo 112">
                <a:extLst>
                  <a:ext uri="{FF2B5EF4-FFF2-40B4-BE49-F238E27FC236}">
                    <a16:creationId xmlns:a16="http://schemas.microsoft.com/office/drawing/2014/main" id="{291628C5-0536-5DD6-D6E7-02DED681CB2E}"/>
                  </a:ext>
                </a:extLst>
              </p:cNvPr>
              <p:cNvGrpSpPr/>
              <p:nvPr/>
            </p:nvGrpSpPr>
            <p:grpSpPr>
              <a:xfrm>
                <a:off x="8638496" y="2208427"/>
                <a:ext cx="4008" cy="757153"/>
                <a:chOff x="8431947" y="2208427"/>
                <a:chExt cx="4008" cy="757153"/>
              </a:xfrm>
            </p:grpSpPr>
            <p:sp>
              <p:nvSpPr>
                <p:cNvPr id="114" name="Casella di testo 104">
                  <a:extLst>
                    <a:ext uri="{FF2B5EF4-FFF2-40B4-BE49-F238E27FC236}">
                      <a16:creationId xmlns:a16="http://schemas.microsoft.com/office/drawing/2014/main" id="{8DA4B5CC-6767-FC65-A98C-EF693C3BD05D}"/>
                    </a:ext>
                  </a:extLst>
                </p:cNvPr>
                <p:cNvSpPr txBox="1"/>
                <p:nvPr/>
              </p:nvSpPr>
              <p:spPr>
                <a:xfrm>
                  <a:off x="8435890" y="2208427"/>
                  <a:ext cx="6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rtl="0"/>
                  <a:endParaRPr lang="it-IT" sz="12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5" name="Casella di testo 105">
                  <a:extLst>
                    <a:ext uri="{FF2B5EF4-FFF2-40B4-BE49-F238E27FC236}">
                      <a16:creationId xmlns:a16="http://schemas.microsoft.com/office/drawing/2014/main" id="{04E106AB-0F67-9C36-29A3-D4AB48B99511}"/>
                    </a:ext>
                  </a:extLst>
                </p:cNvPr>
                <p:cNvSpPr txBox="1"/>
                <p:nvPr/>
              </p:nvSpPr>
              <p:spPr>
                <a:xfrm>
                  <a:off x="8431947" y="2491310"/>
                  <a:ext cx="6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rtl="0"/>
                  <a:endParaRPr lang="it-IT" sz="12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6" name="Casella di testo 119">
                  <a:extLst>
                    <a:ext uri="{FF2B5EF4-FFF2-40B4-BE49-F238E27FC236}">
                      <a16:creationId xmlns:a16="http://schemas.microsoft.com/office/drawing/2014/main" id="{ECAF6C9C-1837-CC34-4AD3-40273494E66E}"/>
                    </a:ext>
                  </a:extLst>
                </p:cNvPr>
                <p:cNvSpPr txBox="1"/>
                <p:nvPr/>
              </p:nvSpPr>
              <p:spPr>
                <a:xfrm>
                  <a:off x="8431947" y="2780914"/>
                  <a:ext cx="6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rtl="0"/>
                  <a:endParaRPr lang="it-IT" sz="12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04" name="Gruppo 103">
              <a:extLst>
                <a:ext uri="{FF2B5EF4-FFF2-40B4-BE49-F238E27FC236}">
                  <a16:creationId xmlns:a16="http://schemas.microsoft.com/office/drawing/2014/main" id="{3AF4FBA6-01FC-2868-34C6-E6A8FE6B841E}"/>
                </a:ext>
              </a:extLst>
            </p:cNvPr>
            <p:cNvGrpSpPr/>
            <p:nvPr/>
          </p:nvGrpSpPr>
          <p:grpSpPr>
            <a:xfrm>
              <a:off x="8286033" y="909911"/>
              <a:ext cx="3320393" cy="3133166"/>
              <a:chOff x="8587061" y="909911"/>
              <a:chExt cx="3320393" cy="3133166"/>
            </a:xfrm>
          </p:grpSpPr>
          <p:sp>
            <p:nvSpPr>
              <p:cNvPr id="107" name="Rettangolo 106">
                <a:extLst>
                  <a:ext uri="{FF2B5EF4-FFF2-40B4-BE49-F238E27FC236}">
                    <a16:creationId xmlns:a16="http://schemas.microsoft.com/office/drawing/2014/main" id="{54309DC8-2E41-A9A6-4161-06AF016C1830}"/>
                  </a:ext>
                </a:extLst>
              </p:cNvPr>
              <p:cNvSpPr/>
              <p:nvPr/>
            </p:nvSpPr>
            <p:spPr>
              <a:xfrm>
                <a:off x="8594812" y="1313186"/>
                <a:ext cx="3312642" cy="2729891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108" name="Ovale 107">
                <a:extLst>
                  <a:ext uri="{FF2B5EF4-FFF2-40B4-BE49-F238E27FC236}">
                    <a16:creationId xmlns:a16="http://schemas.microsoft.com/office/drawing/2014/main" id="{BD1A69D3-BA4B-E438-ABBF-411655E5B672}"/>
                  </a:ext>
                </a:extLst>
              </p:cNvPr>
              <p:cNvSpPr/>
              <p:nvPr/>
            </p:nvSpPr>
            <p:spPr>
              <a:xfrm>
                <a:off x="9926921" y="909911"/>
                <a:ext cx="648489" cy="648489"/>
              </a:xfrm>
              <a:prstGeom prst="ellipse">
                <a:avLst/>
              </a:prstGeom>
              <a:solidFill>
                <a:srgbClr val="BABABA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109" name="Casella di testo 152">
                <a:extLst>
                  <a:ext uri="{FF2B5EF4-FFF2-40B4-BE49-F238E27FC236}">
                    <a16:creationId xmlns:a16="http://schemas.microsoft.com/office/drawing/2014/main" id="{54119D2B-5ACF-398F-9B45-BD1F6C1BD51D}"/>
                  </a:ext>
                </a:extLst>
              </p:cNvPr>
              <p:cNvSpPr txBox="1"/>
              <p:nvPr/>
            </p:nvSpPr>
            <p:spPr>
              <a:xfrm>
                <a:off x="8594813" y="2389210"/>
                <a:ext cx="3312641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:r>
                  <a:rPr lang="it-IT" dirty="0" err="1">
                    <a:solidFill>
                      <a:srgbClr val="30353F"/>
                    </a:solidFill>
                  </a:rPr>
                  <a:t>Each</a:t>
                </a:r>
                <a:r>
                  <a:rPr lang="it-IT" dirty="0">
                    <a:solidFill>
                      <a:srgbClr val="30353F"/>
                    </a:solidFill>
                  </a:rPr>
                  <a:t> </a:t>
                </a:r>
                <a:r>
                  <a:rPr lang="it-IT" dirty="0" err="1">
                    <a:solidFill>
                      <a:srgbClr val="30353F"/>
                    </a:solidFill>
                  </a:rPr>
                  <a:t>anomalous</a:t>
                </a:r>
                <a:r>
                  <a:rPr lang="it-IT" dirty="0">
                    <a:solidFill>
                      <a:srgbClr val="30353F"/>
                    </a:solidFill>
                  </a:rPr>
                  <a:t> </a:t>
                </a:r>
                <a:r>
                  <a:rPr lang="it-IT" dirty="0" err="1">
                    <a:solidFill>
                      <a:srgbClr val="30353F"/>
                    </a:solidFill>
                  </a:rPr>
                  <a:t>segment</a:t>
                </a:r>
                <a:r>
                  <a:rPr lang="it-IT" dirty="0">
                    <a:solidFill>
                      <a:srgbClr val="30353F"/>
                    </a:solidFill>
                  </a:rPr>
                  <a:t> </a:t>
                </a:r>
                <a:r>
                  <a:rPr lang="it-IT" dirty="0" err="1">
                    <a:solidFill>
                      <a:srgbClr val="30353F"/>
                    </a:solidFill>
                  </a:rPr>
                  <a:t>may</a:t>
                </a:r>
                <a:br>
                  <a:rPr lang="it-IT" dirty="0">
                    <a:solidFill>
                      <a:srgbClr val="30353F"/>
                    </a:solidFill>
                  </a:rPr>
                </a:br>
                <a:r>
                  <a:rPr lang="it-IT" dirty="0" err="1">
                    <a:solidFill>
                      <a:srgbClr val="30353F"/>
                    </a:solidFill>
                  </a:rPr>
                  <a:t>contain</a:t>
                </a:r>
                <a:r>
                  <a:rPr lang="it-IT" dirty="0">
                    <a:solidFill>
                      <a:srgbClr val="30353F"/>
                    </a:solidFill>
                  </a:rPr>
                  <a:t> a </a:t>
                </a:r>
                <a:r>
                  <a:rPr lang="it-IT" dirty="0" err="1">
                    <a:solidFill>
                      <a:srgbClr val="30353F"/>
                    </a:solidFill>
                  </a:rPr>
                  <a:t>series</a:t>
                </a:r>
                <a:r>
                  <a:rPr lang="it-IT" dirty="0">
                    <a:solidFill>
                      <a:srgbClr val="30353F"/>
                    </a:solidFill>
                  </a:rPr>
                  <a:t> of multiple </a:t>
                </a:r>
                <a:r>
                  <a:rPr lang="it-IT" dirty="0" err="1">
                    <a:solidFill>
                      <a:srgbClr val="30353F"/>
                    </a:solidFill>
                  </a:rPr>
                  <a:t>anomalous</a:t>
                </a:r>
                <a:r>
                  <a:rPr lang="it-IT" dirty="0">
                    <a:solidFill>
                      <a:srgbClr val="30353F"/>
                    </a:solidFill>
                  </a:rPr>
                  <a:t> data points</a:t>
                </a:r>
              </a:p>
            </p:txBody>
          </p:sp>
          <p:sp>
            <p:nvSpPr>
              <p:cNvPr id="110" name="Casella di testo 153">
                <a:extLst>
                  <a:ext uri="{FF2B5EF4-FFF2-40B4-BE49-F238E27FC236}">
                    <a16:creationId xmlns:a16="http://schemas.microsoft.com/office/drawing/2014/main" id="{B733640C-E57B-BA24-7DF9-4DF805FD4A5F}"/>
                  </a:ext>
                </a:extLst>
              </p:cNvPr>
              <p:cNvSpPr txBox="1"/>
              <p:nvPr/>
            </p:nvSpPr>
            <p:spPr>
              <a:xfrm>
                <a:off x="8587061" y="1686315"/>
                <a:ext cx="3312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it-IT" sz="2400" b="1" dirty="0">
                    <a:solidFill>
                      <a:srgbClr val="30353F"/>
                    </a:solidFill>
                    <a:latin typeface="+mj-lt"/>
                  </a:rPr>
                  <a:t>200</a:t>
                </a:r>
                <a:r>
                  <a:rPr lang="it-IT" sz="2000" b="1" dirty="0">
                    <a:solidFill>
                      <a:srgbClr val="30353F"/>
                    </a:solidFill>
                    <a:latin typeface="+mj-lt"/>
                  </a:rPr>
                  <a:t> </a:t>
                </a:r>
                <a:r>
                  <a:rPr lang="it-IT" sz="2000" dirty="0" err="1">
                    <a:solidFill>
                      <a:srgbClr val="30353F"/>
                    </a:solidFill>
                    <a:latin typeface="+mj-lt"/>
                  </a:rPr>
                  <a:t>anomalous</a:t>
                </a:r>
                <a:r>
                  <a:rPr lang="it-IT" sz="2000" dirty="0">
                    <a:solidFill>
                      <a:srgbClr val="30353F"/>
                    </a:solidFill>
                    <a:latin typeface="+mj-lt"/>
                  </a:rPr>
                  <a:t> </a:t>
                </a:r>
                <a:r>
                  <a:rPr lang="it-IT" sz="2000" dirty="0" err="1">
                    <a:solidFill>
                      <a:srgbClr val="30353F"/>
                    </a:solidFill>
                    <a:latin typeface="+mj-lt"/>
                  </a:rPr>
                  <a:t>segments</a:t>
                </a:r>
                <a:endParaRPr lang="it-IT" sz="2000" dirty="0">
                  <a:solidFill>
                    <a:srgbClr val="30353F"/>
                  </a:solidFill>
                  <a:latin typeface="+mj-lt"/>
                </a:endParaRPr>
              </a:p>
            </p:txBody>
          </p:sp>
        </p:grpSp>
      </p:grpSp>
      <p:grpSp>
        <p:nvGrpSpPr>
          <p:cNvPr id="122" name="Gruppo 121">
            <a:extLst>
              <a:ext uri="{FF2B5EF4-FFF2-40B4-BE49-F238E27FC236}">
                <a16:creationId xmlns:a16="http://schemas.microsoft.com/office/drawing/2014/main" id="{BF256A9B-1FAE-3FB8-EC48-94EDB4C46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7915" y="7393128"/>
            <a:ext cx="10456171" cy="2332715"/>
            <a:chOff x="867913" y="3748096"/>
            <a:chExt cx="10456171" cy="2332715"/>
          </a:xfrm>
        </p:grpSpPr>
        <p:grpSp>
          <p:nvGrpSpPr>
            <p:cNvPr id="123" name="Gruppo 122">
              <a:extLst>
                <a:ext uri="{FF2B5EF4-FFF2-40B4-BE49-F238E27FC236}">
                  <a16:creationId xmlns:a16="http://schemas.microsoft.com/office/drawing/2014/main" id="{13D33D7E-CD45-8DE5-DD52-498F9AC88649}"/>
                </a:ext>
              </a:extLst>
            </p:cNvPr>
            <p:cNvGrpSpPr/>
            <p:nvPr/>
          </p:nvGrpSpPr>
          <p:grpSpPr>
            <a:xfrm>
              <a:off x="6420243" y="3748096"/>
              <a:ext cx="4903841" cy="2332715"/>
              <a:chOff x="6420243" y="3748096"/>
              <a:chExt cx="4903841" cy="2332715"/>
            </a:xfrm>
          </p:grpSpPr>
          <p:sp>
            <p:nvSpPr>
              <p:cNvPr id="129" name="Rettangolo 128">
                <a:extLst>
                  <a:ext uri="{FF2B5EF4-FFF2-40B4-BE49-F238E27FC236}">
                    <a16:creationId xmlns:a16="http://schemas.microsoft.com/office/drawing/2014/main" id="{104A7B3A-2114-DB70-4411-ED910E0B91C5}"/>
                  </a:ext>
                </a:extLst>
              </p:cNvPr>
              <p:cNvSpPr/>
              <p:nvPr/>
            </p:nvSpPr>
            <p:spPr>
              <a:xfrm>
                <a:off x="642024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graphicFrame>
            <p:nvGraphicFramePr>
              <p:cNvPr id="130" name="Grafico 129">
                <a:extLst>
                  <a:ext uri="{FF2B5EF4-FFF2-40B4-BE49-F238E27FC236}">
                    <a16:creationId xmlns:a16="http://schemas.microsoft.com/office/drawing/2014/main" id="{DDE5D78D-22A0-DEBC-4092-870B6AA551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9729741"/>
                  </p:ext>
                </p:extLst>
              </p:nvPr>
            </p:nvGraphicFramePr>
            <p:xfrm>
              <a:off x="6643576" y="3904879"/>
              <a:ext cx="4572304" cy="212521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</p:grpSp>
        <p:grpSp>
          <p:nvGrpSpPr>
            <p:cNvPr id="124" name="Gruppo 123">
              <a:extLst>
                <a:ext uri="{FF2B5EF4-FFF2-40B4-BE49-F238E27FC236}">
                  <a16:creationId xmlns:a16="http://schemas.microsoft.com/office/drawing/2014/main" id="{547B4700-B63A-58FE-AC0B-24CA91F7594C}"/>
                </a:ext>
              </a:extLst>
            </p:cNvPr>
            <p:cNvGrpSpPr/>
            <p:nvPr/>
          </p:nvGrpSpPr>
          <p:grpSpPr>
            <a:xfrm>
              <a:off x="867913" y="3748096"/>
              <a:ext cx="4903841" cy="2332715"/>
              <a:chOff x="867913" y="3748096"/>
              <a:chExt cx="4903841" cy="2332715"/>
            </a:xfrm>
          </p:grpSpPr>
          <p:sp>
            <p:nvSpPr>
              <p:cNvPr id="126" name="Rettangolo 125">
                <a:extLst>
                  <a:ext uri="{FF2B5EF4-FFF2-40B4-BE49-F238E27FC236}">
                    <a16:creationId xmlns:a16="http://schemas.microsoft.com/office/drawing/2014/main" id="{06E2E502-BB70-DEE3-E0EB-D4D4FDFF23A2}"/>
                  </a:ext>
                </a:extLst>
              </p:cNvPr>
              <p:cNvSpPr/>
              <p:nvPr/>
            </p:nvSpPr>
            <p:spPr>
              <a:xfrm>
                <a:off x="86791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127" name="Casella di testo 85">
                <a:extLst>
                  <a:ext uri="{FF2B5EF4-FFF2-40B4-BE49-F238E27FC236}">
                    <a16:creationId xmlns:a16="http://schemas.microsoft.com/office/drawing/2014/main" id="{4593752D-965B-1A1C-487B-12B6628D523C}"/>
                  </a:ext>
                </a:extLst>
              </p:cNvPr>
              <p:cNvSpPr txBox="1"/>
              <p:nvPr/>
            </p:nvSpPr>
            <p:spPr>
              <a:xfrm>
                <a:off x="2025680" y="4825819"/>
                <a:ext cx="2588306" cy="984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:r>
                  <a:rPr lang="en-US" sz="1600" dirty="0">
                    <a:solidFill>
                      <a:srgbClr val="30353F"/>
                    </a:solidFill>
                  </a:rPr>
                  <a:t>The dataset consists of commands, external stimuli, and telemetry readings from a complex dynamic system.</a:t>
                </a:r>
                <a:endParaRPr lang="it-IT" sz="1600" dirty="0">
                  <a:solidFill>
                    <a:srgbClr val="30353F"/>
                  </a:solidFill>
                </a:endParaRPr>
              </a:p>
            </p:txBody>
          </p:sp>
          <p:sp>
            <p:nvSpPr>
              <p:cNvPr id="128" name="Casella di testo 156">
                <a:extLst>
                  <a:ext uri="{FF2B5EF4-FFF2-40B4-BE49-F238E27FC236}">
                    <a16:creationId xmlns:a16="http://schemas.microsoft.com/office/drawing/2014/main" id="{16AC2399-1E13-BD1A-780E-FDCDEC67E2F2}"/>
                  </a:ext>
                </a:extLst>
              </p:cNvPr>
              <p:cNvSpPr txBox="1"/>
              <p:nvPr/>
            </p:nvSpPr>
            <p:spPr>
              <a:xfrm>
                <a:off x="1198838" y="3956466"/>
                <a:ext cx="4241990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>
                  <a:tabLst>
                    <a:tab pos="347663" algn="l"/>
                  </a:tabLst>
                </a:pPr>
                <a:r>
                  <a:rPr lang="it-IT" sz="2400" dirty="0" err="1">
                    <a:solidFill>
                      <a:srgbClr val="30353F"/>
                    </a:solidFill>
                    <a:latin typeface="+mj-lt"/>
                  </a:rPr>
                  <a:t>Controlled</a:t>
                </a:r>
                <a:r>
                  <a:rPr lang="it-IT" sz="2400" dirty="0">
                    <a:solidFill>
                      <a:srgbClr val="30353F"/>
                    </a:solidFill>
                    <a:latin typeface="+mj-lt"/>
                  </a:rPr>
                  <a:t> </a:t>
                </a:r>
                <a:r>
                  <a:rPr lang="it-IT" sz="2400" dirty="0" err="1">
                    <a:solidFill>
                      <a:srgbClr val="30353F"/>
                    </a:solidFill>
                    <a:latin typeface="+mj-lt"/>
                  </a:rPr>
                  <a:t>Anomalies</a:t>
                </a:r>
                <a:r>
                  <a:rPr lang="it-IT" sz="2400" dirty="0">
                    <a:solidFill>
                      <a:srgbClr val="30353F"/>
                    </a:solidFill>
                    <a:latin typeface="+mj-lt"/>
                  </a:rPr>
                  <a:t> </a:t>
                </a:r>
                <a:br>
                  <a:rPr lang="it-IT" sz="2400" dirty="0">
                    <a:solidFill>
                      <a:srgbClr val="30353F"/>
                    </a:solidFill>
                    <a:latin typeface="+mj-lt"/>
                  </a:rPr>
                </a:br>
                <a:r>
                  <a:rPr lang="it-IT" sz="2400" dirty="0">
                    <a:solidFill>
                      <a:srgbClr val="30353F"/>
                    </a:solidFill>
                    <a:latin typeface="+mj-lt"/>
                  </a:rPr>
                  <a:t>Time Series (CATS)</a:t>
                </a:r>
              </a:p>
            </p:txBody>
          </p:sp>
        </p:grpSp>
      </p:grpSp>
      <p:sp>
        <p:nvSpPr>
          <p:cNvPr id="131" name="Casella di testo 152">
            <a:extLst>
              <a:ext uri="{FF2B5EF4-FFF2-40B4-BE49-F238E27FC236}">
                <a16:creationId xmlns:a16="http://schemas.microsoft.com/office/drawing/2014/main" id="{91884C4B-C2B0-7A46-82E2-3E423A56E34F}"/>
              </a:ext>
            </a:extLst>
          </p:cNvPr>
          <p:cNvSpPr txBox="1"/>
          <p:nvPr/>
        </p:nvSpPr>
        <p:spPr>
          <a:xfrm>
            <a:off x="5113742" y="-2322490"/>
            <a:ext cx="20140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n-US" dirty="0">
                <a:solidFill>
                  <a:srgbClr val="30353F"/>
                </a:solidFill>
              </a:rPr>
              <a:t>Number of data points available</a:t>
            </a:r>
            <a:endParaRPr lang="it-IT" dirty="0">
              <a:solidFill>
                <a:srgbClr val="30353F"/>
              </a:solidFill>
            </a:endParaRPr>
          </a:p>
        </p:txBody>
      </p:sp>
      <p:sp>
        <p:nvSpPr>
          <p:cNvPr id="132" name="Casella di testo 153">
            <a:extLst>
              <a:ext uri="{FF2B5EF4-FFF2-40B4-BE49-F238E27FC236}">
                <a16:creationId xmlns:a16="http://schemas.microsoft.com/office/drawing/2014/main" id="{81F99156-00BB-658D-9015-7CB9A3C81E4E}"/>
              </a:ext>
            </a:extLst>
          </p:cNvPr>
          <p:cNvSpPr txBox="1"/>
          <p:nvPr/>
        </p:nvSpPr>
        <p:spPr>
          <a:xfrm>
            <a:off x="5238387" y="-3148496"/>
            <a:ext cx="185788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it-IT" sz="2400" b="1" dirty="0">
                <a:solidFill>
                  <a:srgbClr val="30353F"/>
                </a:solidFill>
                <a:latin typeface="+mj-lt"/>
              </a:rPr>
              <a:t>5</a:t>
            </a:r>
            <a:r>
              <a:rPr lang="it-IT" b="1" dirty="0">
                <a:solidFill>
                  <a:srgbClr val="30353F"/>
                </a:solidFill>
                <a:latin typeface="+mj-lt"/>
              </a:rPr>
              <a:t>mln</a:t>
            </a:r>
            <a:r>
              <a:rPr lang="it-IT" sz="3200" b="1" dirty="0">
                <a:solidFill>
                  <a:srgbClr val="30353F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rgbClr val="30353F"/>
                </a:solidFill>
                <a:latin typeface="+mj-lt"/>
              </a:rPr>
              <a:t>instances</a:t>
            </a:r>
            <a:endParaRPr lang="it-IT" sz="2000" dirty="0">
              <a:solidFill>
                <a:srgbClr val="30353F"/>
              </a:solidFill>
              <a:latin typeface="+mj-lt"/>
            </a:endParaRPr>
          </a:p>
        </p:txBody>
      </p:sp>
      <p:pic>
        <p:nvPicPr>
          <p:cNvPr id="133" name="Immagine 132">
            <a:extLst>
              <a:ext uri="{FF2B5EF4-FFF2-40B4-BE49-F238E27FC236}">
                <a16:creationId xmlns:a16="http://schemas.microsoft.com/office/drawing/2014/main" id="{1057499E-AA2E-30F2-6EE9-487AE244B9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598" b="92634" l="9657" r="90987">
                        <a14:foregroundMark x1="50429" y1="92857" x2="50429" y2="92857"/>
                        <a14:foregroundMark x1="90987" y1="51563" x2="90987" y2="51563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91670" y="-3684902"/>
            <a:ext cx="448199" cy="430887"/>
          </a:xfrm>
          <a:prstGeom prst="rect">
            <a:avLst/>
          </a:prstGeom>
        </p:spPr>
      </p:pic>
      <p:pic>
        <p:nvPicPr>
          <p:cNvPr id="134" name="Immagine 133">
            <a:extLst>
              <a:ext uri="{FF2B5EF4-FFF2-40B4-BE49-F238E27FC236}">
                <a16:creationId xmlns:a16="http://schemas.microsoft.com/office/drawing/2014/main" id="{4772E62C-FB1C-F584-FF3F-6E18C146B0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75301" y1="76433" x2="75301" y2="76433"/>
                        <a14:foregroundMark x1="43373" y1="43949" x2="43373" y2="43949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49410" y="-3730262"/>
            <a:ext cx="503548" cy="476247"/>
          </a:xfrm>
          <a:prstGeom prst="rect">
            <a:avLst/>
          </a:prstGeom>
        </p:spPr>
      </p:pic>
      <p:pic>
        <p:nvPicPr>
          <p:cNvPr id="135" name="Immagine 134">
            <a:extLst>
              <a:ext uri="{FF2B5EF4-FFF2-40B4-BE49-F238E27FC236}">
                <a16:creationId xmlns:a16="http://schemas.microsoft.com/office/drawing/2014/main" id="{D326DA4C-7AAC-1BEB-4B76-E99743FA66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13707" y1="51440" x2="13707" y2="51440"/>
                        <a14:foregroundMark x1="21184" y1="52263" x2="21184" y2="52263"/>
                        <a14:foregroundMark x1="29907" y1="52675" x2="29907" y2="52675"/>
                        <a14:foregroundMark x1="69470" y1="50206" x2="69470" y2="50206"/>
                        <a14:foregroundMark x1="76947" y1="53909" x2="76947" y2="53909"/>
                        <a14:foregroundMark x1="84735" y1="55967" x2="84735" y2="55967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2487" y="-3707299"/>
            <a:ext cx="580693" cy="439590"/>
          </a:xfrm>
          <a:prstGeom prst="rect">
            <a:avLst/>
          </a:prstGeom>
        </p:spPr>
      </p:pic>
      <p:grpSp>
        <p:nvGrpSpPr>
          <p:cNvPr id="136" name="Gruppo 135">
            <a:extLst>
              <a:ext uri="{FF2B5EF4-FFF2-40B4-BE49-F238E27FC236}">
                <a16:creationId xmlns:a16="http://schemas.microsoft.com/office/drawing/2014/main" id="{CA1CD001-F507-71A9-DF8D-6766A74A5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7737285" y="518463"/>
            <a:ext cx="7262126" cy="6003511"/>
            <a:chOff x="223691" y="1455469"/>
            <a:chExt cx="5660167" cy="4679192"/>
          </a:xfrm>
        </p:grpSpPr>
        <p:pic>
          <p:nvPicPr>
            <p:cNvPr id="137" name="Immagine 136" descr="Questa immagine è un monitor del computer.">
              <a:extLst>
                <a:ext uri="{FF2B5EF4-FFF2-40B4-BE49-F238E27FC236}">
                  <a16:creationId xmlns:a16="http://schemas.microsoft.com/office/drawing/2014/main" id="{064011C8-6EFA-3D9D-9422-58DFF8DFE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38" name="Rettangolo 137">
              <a:extLst>
                <a:ext uri="{FF2B5EF4-FFF2-40B4-BE49-F238E27FC236}">
                  <a16:creationId xmlns:a16="http://schemas.microsoft.com/office/drawing/2014/main" id="{3EC14D57-F9A5-F5B2-3AF0-9F833B4CBD8A}"/>
                </a:ext>
              </a:extLst>
            </p:cNvPr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</p:grpSp>
      <p:sp>
        <p:nvSpPr>
          <p:cNvPr id="139" name="Rettangolo 138">
            <a:extLst>
              <a:ext uri="{FF2B5EF4-FFF2-40B4-BE49-F238E27FC236}">
                <a16:creationId xmlns:a16="http://schemas.microsoft.com/office/drawing/2014/main" id="{D6F806A7-C046-4997-0A49-D9D4FE3B7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450778" y="797344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pic>
        <p:nvPicPr>
          <p:cNvPr id="140" name="Picture 2" descr="Variational Autoencoders are Beautiful | Blogs">
            <a:extLst>
              <a:ext uri="{FF2B5EF4-FFF2-40B4-BE49-F238E27FC236}">
                <a16:creationId xmlns:a16="http://schemas.microsoft.com/office/drawing/2014/main" id="{A4B337F1-38FE-A862-E55B-C323B11BB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27667" y="1003244"/>
            <a:ext cx="4436651" cy="332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Immagine 140">
            <a:extLst>
              <a:ext uri="{FF2B5EF4-FFF2-40B4-BE49-F238E27FC236}">
                <a16:creationId xmlns:a16="http://schemas.microsoft.com/office/drawing/2014/main" id="{E9DCE57A-A47E-536F-8632-0808FD648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1762257" y="1399050"/>
            <a:ext cx="6859824" cy="4362871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2" name="Rettangolo 141">
            <a:extLst>
              <a:ext uri="{FF2B5EF4-FFF2-40B4-BE49-F238E27FC236}">
                <a16:creationId xmlns:a16="http://schemas.microsoft.com/office/drawing/2014/main" id="{6E2CD7F1-C0BF-FC31-8B54-7B895368C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10729" y="152401"/>
            <a:ext cx="4362871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143" name="Ovale 142">
            <a:extLst>
              <a:ext uri="{FF2B5EF4-FFF2-40B4-BE49-F238E27FC236}">
                <a16:creationId xmlns:a16="http://schemas.microsoft.com/office/drawing/2014/main" id="{1015DBEE-7788-E61C-47ED-2D283E11C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21542" y="9850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44" name="Casella di testo 144">
            <a:extLst>
              <a:ext uri="{FF2B5EF4-FFF2-40B4-BE49-F238E27FC236}">
                <a16:creationId xmlns:a16="http://schemas.microsoft.com/office/drawing/2014/main" id="{A972B0DF-0038-365A-41CE-F97348858401}"/>
              </a:ext>
            </a:extLst>
          </p:cNvPr>
          <p:cNvSpPr txBox="1"/>
          <p:nvPr/>
        </p:nvSpPr>
        <p:spPr>
          <a:xfrm>
            <a:off x="13657627" y="3109621"/>
            <a:ext cx="314130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</a:rPr>
              <a:t>An autoencoder is a type of artificial neural network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used to learn efficient encodings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of unlabeled data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(unsupervised learning).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147" name="Connettore diritto 146">
            <a:extLst>
              <a:ext uri="{FF2B5EF4-FFF2-40B4-BE49-F238E27FC236}">
                <a16:creationId xmlns:a16="http://schemas.microsoft.com/office/drawing/2014/main" id="{96F14E4A-2B25-8AE9-7936-787E98359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500247" y="29427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ttore diritto 148">
            <a:extLst>
              <a:ext uri="{FF2B5EF4-FFF2-40B4-BE49-F238E27FC236}">
                <a16:creationId xmlns:a16="http://schemas.microsoft.com/office/drawing/2014/main" id="{5C453427-0B88-F91C-E3D0-2A6EEFDA2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856382" y="4745896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uppo 149" descr="Questa è un icona di un grafico. ">
            <a:extLst>
              <a:ext uri="{FF2B5EF4-FFF2-40B4-BE49-F238E27FC236}">
                <a16:creationId xmlns:a16="http://schemas.microsoft.com/office/drawing/2014/main" id="{C78F3A11-ED87-477E-0A60-6227F2FF3BF8}"/>
              </a:ext>
            </a:extLst>
          </p:cNvPr>
          <p:cNvGrpSpPr/>
          <p:nvPr/>
        </p:nvGrpSpPr>
        <p:grpSpPr>
          <a:xfrm>
            <a:off x="14715538" y="1543129"/>
            <a:ext cx="1025478" cy="504247"/>
            <a:chOff x="4254500" y="2100263"/>
            <a:chExt cx="1906588" cy="90646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1" name="Figura a mano libera 5">
              <a:extLst>
                <a:ext uri="{FF2B5EF4-FFF2-40B4-BE49-F238E27FC236}">
                  <a16:creationId xmlns:a16="http://schemas.microsoft.com/office/drawing/2014/main" id="{0AA7DABE-D15E-DE82-AB9E-31D2BD2365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52" name="Figura a mano libera 6">
              <a:extLst>
                <a:ext uri="{FF2B5EF4-FFF2-40B4-BE49-F238E27FC236}">
                  <a16:creationId xmlns:a16="http://schemas.microsoft.com/office/drawing/2014/main" id="{8EA61D72-B82E-31E0-4F98-BE9CC79D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53" name="Figura a mano libera 7">
              <a:extLst>
                <a:ext uri="{FF2B5EF4-FFF2-40B4-BE49-F238E27FC236}">
                  <a16:creationId xmlns:a16="http://schemas.microsoft.com/office/drawing/2014/main" id="{5EF66A43-FE99-D93C-D541-AF6612CCE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101873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o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59165" y="366063"/>
            <a:ext cx="7262126" cy="6003511"/>
            <a:chOff x="223691" y="1455469"/>
            <a:chExt cx="5660167" cy="4679192"/>
          </a:xfrm>
        </p:grpSpPr>
        <p:pic>
          <p:nvPicPr>
            <p:cNvPr id="122" name="Immagine 121" descr="Questa immagine è un monitor del computer.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ttangolo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</p:grpSp>
      <p:sp>
        <p:nvSpPr>
          <p:cNvPr id="124" name="Rettangolo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45672" y="644944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7</a:t>
            </a:r>
          </a:p>
        </p:txBody>
      </p:sp>
      <p:pic>
        <p:nvPicPr>
          <p:cNvPr id="4" name="Picture 2" descr="Variational Autoencoders are Beautiful | Blogs">
            <a:extLst>
              <a:ext uri="{FF2B5EF4-FFF2-40B4-BE49-F238E27FC236}">
                <a16:creationId xmlns:a16="http://schemas.microsoft.com/office/drawing/2014/main" id="{9F8DE32E-7808-518D-0F44-2D53CEEE6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8783" y="850844"/>
            <a:ext cx="4436651" cy="332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Immagin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6580657" y="1246650"/>
            <a:ext cx="6859824" cy="4362871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ttangolo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29129" y="1"/>
            <a:ext cx="4362871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35" name="Ovale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39942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45" name="Casella di testo 144"/>
          <p:cNvSpPr txBox="1"/>
          <p:nvPr/>
        </p:nvSpPr>
        <p:spPr>
          <a:xfrm>
            <a:off x="8476027" y="2957221"/>
            <a:ext cx="314130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</a:rPr>
              <a:t>An autoencoder is a type of artificial neural network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used to learn efficient encodings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of unlabeled data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(unsupervised learning).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151" name="Connettore diritto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18647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diritto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674782" y="4593496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o 8" descr="Questa è un icona di un grafico. ">
            <a:extLst>
              <a:ext uri="{FF2B5EF4-FFF2-40B4-BE49-F238E27FC236}">
                <a16:creationId xmlns:a16="http://schemas.microsoft.com/office/drawing/2014/main" id="{E3BB3418-566C-0A07-E506-FDC6182D91B5}"/>
              </a:ext>
            </a:extLst>
          </p:cNvPr>
          <p:cNvGrpSpPr/>
          <p:nvPr/>
        </p:nvGrpSpPr>
        <p:grpSpPr>
          <a:xfrm>
            <a:off x="9533938" y="1390729"/>
            <a:ext cx="1025478" cy="504247"/>
            <a:chOff x="4254500" y="2100263"/>
            <a:chExt cx="1906588" cy="90646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" name="Figura a mano libera 5">
              <a:extLst>
                <a:ext uri="{FF2B5EF4-FFF2-40B4-BE49-F238E27FC236}">
                  <a16:creationId xmlns:a16="http://schemas.microsoft.com/office/drawing/2014/main" id="{278CC4F8-8611-4F63-7758-2C44EAA7A2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1" name="Figura a mano libera 6">
              <a:extLst>
                <a:ext uri="{FF2B5EF4-FFF2-40B4-BE49-F238E27FC236}">
                  <a16:creationId xmlns:a16="http://schemas.microsoft.com/office/drawing/2014/main" id="{E49458ED-FA9E-7D83-4FC2-9DAC86781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2" name="Figura a mano libera 7">
              <a:extLst>
                <a:ext uri="{FF2B5EF4-FFF2-40B4-BE49-F238E27FC236}">
                  <a16:creationId xmlns:a16="http://schemas.microsoft.com/office/drawing/2014/main" id="{B7EEB64A-8B66-E260-7456-7778ECB98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3" name="Figura a mano libera 37">
            <a:extLst>
              <a:ext uri="{FF2B5EF4-FFF2-40B4-BE49-F238E27FC236}">
                <a16:creationId xmlns:a16="http://schemas.microsoft.com/office/drawing/2014/main" id="{CF964E11-AD2E-E65A-6F61-A3E5E8D59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5" name="Casella di testo 41">
            <a:extLst>
              <a:ext uri="{FF2B5EF4-FFF2-40B4-BE49-F238E27FC236}">
                <a16:creationId xmlns:a16="http://schemas.microsoft.com/office/drawing/2014/main" id="{45789563-8524-7952-55BE-984052C0EB57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408339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o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27090" y="366063"/>
            <a:ext cx="7262126" cy="6003511"/>
            <a:chOff x="223691" y="1455469"/>
            <a:chExt cx="5660167" cy="4679192"/>
          </a:xfrm>
        </p:grpSpPr>
        <p:pic>
          <p:nvPicPr>
            <p:cNvPr id="122" name="Immagine 121" descr="Questa immagine è un monitor del computer.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ttangolo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</p:grpSp>
      <p:sp>
        <p:nvSpPr>
          <p:cNvPr id="124" name="Rettangolo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13597" y="644944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7</a:t>
            </a:r>
          </a:p>
        </p:txBody>
      </p:sp>
      <p:pic>
        <p:nvPicPr>
          <p:cNvPr id="4" name="Picture 2" descr="Variational Autoencoders are Beautiful | Blogs">
            <a:extLst>
              <a:ext uri="{FF2B5EF4-FFF2-40B4-BE49-F238E27FC236}">
                <a16:creationId xmlns:a16="http://schemas.microsoft.com/office/drawing/2014/main" id="{9F8DE32E-7808-518D-0F44-2D53CEEE6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6708" y="850844"/>
            <a:ext cx="4436651" cy="332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Immagin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-1248476" y="1246649"/>
            <a:ext cx="6859824" cy="4362871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ttangolo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4362867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145" name="Casella di testo 144"/>
          <p:cNvSpPr txBox="1"/>
          <p:nvPr/>
        </p:nvSpPr>
        <p:spPr>
          <a:xfrm>
            <a:off x="185234" y="1980309"/>
            <a:ext cx="3992397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</a:rPr>
              <a:t>The autoencoder performs two functions:</a:t>
            </a:r>
          </a:p>
          <a:p>
            <a:pPr algn="ctr" rtl="0"/>
            <a:endParaRPr lang="en-US" dirty="0">
              <a:solidFill>
                <a:schemeClr val="bg1"/>
              </a:solidFill>
            </a:endParaRPr>
          </a:p>
          <a:p>
            <a:pPr marL="285750" indent="-285750" algn="ctr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 encoding function that transforms the input data (Encoder)</a:t>
            </a:r>
          </a:p>
          <a:p>
            <a:pPr marL="285750" indent="-285750" algn="ctr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decoding function that recreates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 input data (Decoder)</a:t>
            </a:r>
          </a:p>
          <a:p>
            <a:pPr marL="285750" indent="-285750" algn="ctr" rtl="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algn="ctr" rtl="0"/>
            <a:r>
              <a:rPr lang="en-US" dirty="0">
                <a:solidFill>
                  <a:schemeClr val="bg1"/>
                </a:solidFill>
              </a:rPr>
              <a:t>When an anomalous input is received, the autoencoder fails to recreate it,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recognizing it as anomalous.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151" name="Connettore diritto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89514" y="1809250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diritto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845649" y="5019679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 di testo 102">
            <a:extLst>
              <a:ext uri="{FF2B5EF4-FFF2-40B4-BE49-F238E27FC236}">
                <a16:creationId xmlns:a16="http://schemas.microsoft.com/office/drawing/2014/main" id="{59A4AB7C-3DEE-3542-EE39-C830BB0D5656}"/>
              </a:ext>
            </a:extLst>
          </p:cNvPr>
          <p:cNvSpPr txBox="1"/>
          <p:nvPr/>
        </p:nvSpPr>
        <p:spPr>
          <a:xfrm>
            <a:off x="521030" y="513883"/>
            <a:ext cx="339302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tabLst>
                <a:tab pos="347663" algn="l"/>
              </a:tabLst>
            </a:pPr>
            <a:r>
              <a:rPr lang="it-IT" sz="3200" b="1" spc="-50" dirty="0" err="1">
                <a:solidFill>
                  <a:srgbClr val="FFFFFF"/>
                </a:solidFill>
                <a:latin typeface="+mj-lt"/>
              </a:rPr>
              <a:t>Why</a:t>
            </a:r>
            <a:r>
              <a:rPr lang="it-IT" sz="3200" b="1" spc="-50" dirty="0">
                <a:solidFill>
                  <a:srgbClr val="FFFFFF"/>
                </a:solidFill>
                <a:latin typeface="+mj-lt"/>
              </a:rPr>
              <a:t> an </a:t>
            </a:r>
            <a:r>
              <a:rPr lang="it-IT" sz="3200" b="1" spc="-50" dirty="0" err="1">
                <a:solidFill>
                  <a:srgbClr val="FFFFFF"/>
                </a:solidFill>
                <a:latin typeface="+mj-lt"/>
              </a:rPr>
              <a:t>Autoencoder</a:t>
            </a:r>
            <a:r>
              <a:rPr lang="it-IT" sz="3200" b="1" spc="-50" dirty="0">
                <a:solidFill>
                  <a:srgbClr val="FFFFFF"/>
                </a:solidFill>
                <a:latin typeface="+mj-lt"/>
              </a:rPr>
              <a:t>?</a:t>
            </a:r>
          </a:p>
        </p:txBody>
      </p:sp>
      <p:sp>
        <p:nvSpPr>
          <p:cNvPr id="3" name="Figura a mano libera 42">
            <a:extLst>
              <a:ext uri="{FF2B5EF4-FFF2-40B4-BE49-F238E27FC236}">
                <a16:creationId xmlns:a16="http://schemas.microsoft.com/office/drawing/2014/main" id="{8E03E64A-FA6A-A851-9327-22C862C68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5" name="Casella di testo 43">
            <a:extLst>
              <a:ext uri="{FF2B5EF4-FFF2-40B4-BE49-F238E27FC236}">
                <a16:creationId xmlns:a16="http://schemas.microsoft.com/office/drawing/2014/main" id="{A035979E-07EF-D191-149C-DB24B386F1EF}"/>
              </a:ext>
            </a:extLst>
          </p:cNvPr>
          <p:cNvSpPr txBox="1"/>
          <p:nvPr/>
        </p:nvSpPr>
        <p:spPr>
          <a:xfrm>
            <a:off x="11907454" y="648118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126290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igura a mano libera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44" name="Casella di testo 43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8</a:t>
            </a:r>
          </a:p>
        </p:txBody>
      </p:sp>
      <p:grpSp>
        <p:nvGrpSpPr>
          <p:cNvPr id="161" name="Gruppo 16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6745" y="808311"/>
            <a:ext cx="10738510" cy="2740513"/>
            <a:chOff x="867916" y="909911"/>
            <a:chExt cx="10738510" cy="2740513"/>
          </a:xfrm>
        </p:grpSpPr>
        <p:grpSp>
          <p:nvGrpSpPr>
            <p:cNvPr id="156" name="Gruppo 155"/>
            <p:cNvGrpSpPr/>
            <p:nvPr/>
          </p:nvGrpSpPr>
          <p:grpSpPr>
            <a:xfrm>
              <a:off x="867916" y="909911"/>
              <a:ext cx="4999935" cy="2740513"/>
              <a:chOff x="867916" y="909911"/>
              <a:chExt cx="4999935" cy="2740513"/>
            </a:xfrm>
          </p:grpSpPr>
          <p:sp>
            <p:nvSpPr>
              <p:cNvPr id="78" name="Rettangolo 77"/>
              <p:cNvSpPr/>
              <p:nvPr/>
            </p:nvSpPr>
            <p:spPr>
              <a:xfrm>
                <a:off x="867916" y="1300608"/>
                <a:ext cx="4999935" cy="2349816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92" name="Casella di testo 91"/>
              <p:cNvSpPr txBox="1"/>
              <p:nvPr/>
            </p:nvSpPr>
            <p:spPr>
              <a:xfrm>
                <a:off x="2745817" y="2183533"/>
                <a:ext cx="12441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342900" indent="-342900" algn="just" rtl="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30353F"/>
                    </a:solidFill>
                  </a:rPr>
                  <a:t>Adam</a:t>
                </a:r>
              </a:p>
              <a:p>
                <a:pPr marL="342900" indent="-342900" algn="just" rtl="0">
                  <a:buFont typeface="Arial" panose="020B0604020202020204" pitchFamily="34" charset="0"/>
                  <a:buChar char="•"/>
                </a:pPr>
                <a:r>
                  <a:rPr lang="it-IT" dirty="0" err="1">
                    <a:solidFill>
                      <a:srgbClr val="30353F"/>
                    </a:solidFill>
                  </a:rPr>
                  <a:t>RMSprop</a:t>
                </a:r>
                <a:endParaRPr lang="it-IT" dirty="0">
                  <a:solidFill>
                    <a:srgbClr val="30353F"/>
                  </a:solidFill>
                </a:endParaRPr>
              </a:p>
            </p:txBody>
          </p:sp>
          <p:sp>
            <p:nvSpPr>
              <p:cNvPr id="96" name="Casella di testo 95"/>
              <p:cNvSpPr txBox="1"/>
              <p:nvPr/>
            </p:nvSpPr>
            <p:spPr>
              <a:xfrm>
                <a:off x="2196089" y="1566525"/>
                <a:ext cx="234359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it-IT" sz="3600" b="1" dirty="0" err="1">
                    <a:solidFill>
                      <a:srgbClr val="30353F"/>
                    </a:solidFill>
                    <a:latin typeface="+mj-lt"/>
                  </a:rPr>
                  <a:t>Optimizers</a:t>
                </a:r>
                <a:endParaRPr lang="it-IT" sz="3600" b="1" dirty="0">
                  <a:solidFill>
                    <a:srgbClr val="30353F"/>
                  </a:solidFill>
                  <a:latin typeface="+mj-lt"/>
                </a:endParaRPr>
              </a:p>
            </p:txBody>
          </p:sp>
          <p:sp>
            <p:nvSpPr>
              <p:cNvPr id="42" name="Ovale 41"/>
              <p:cNvSpPr/>
              <p:nvPr/>
            </p:nvSpPr>
            <p:spPr>
              <a:xfrm>
                <a:off x="3043636" y="909911"/>
                <a:ext cx="648489" cy="64848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</p:grpSp>
        <p:grpSp>
          <p:nvGrpSpPr>
            <p:cNvPr id="125" name="Gruppo 124"/>
            <p:cNvGrpSpPr/>
            <p:nvPr/>
          </p:nvGrpSpPr>
          <p:grpSpPr>
            <a:xfrm>
              <a:off x="5238734" y="2208427"/>
              <a:ext cx="4008" cy="757153"/>
              <a:chOff x="8431947" y="2208427"/>
              <a:chExt cx="4008" cy="757153"/>
            </a:xfrm>
          </p:grpSpPr>
          <p:sp>
            <p:nvSpPr>
              <p:cNvPr id="105" name="Casella di testo 104"/>
              <p:cNvSpPr txBox="1"/>
              <p:nvPr/>
            </p:nvSpPr>
            <p:spPr>
              <a:xfrm>
                <a:off x="8435890" y="2208427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rtl="0"/>
                <a:endParaRPr lang="it-IT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Casella di testo 105"/>
              <p:cNvSpPr txBox="1"/>
              <p:nvPr/>
            </p:nvSpPr>
            <p:spPr>
              <a:xfrm>
                <a:off x="8431947" y="2491310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rtl="0"/>
                <a:endParaRPr lang="it-IT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0" name="Casella di testo 119"/>
              <p:cNvSpPr txBox="1"/>
              <p:nvPr/>
            </p:nvSpPr>
            <p:spPr>
              <a:xfrm>
                <a:off x="8431947" y="2780914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rtl="0"/>
                <a:endParaRPr lang="it-IT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5" name="Gruppo 154"/>
            <p:cNvGrpSpPr/>
            <p:nvPr/>
          </p:nvGrpSpPr>
          <p:grpSpPr>
            <a:xfrm>
              <a:off x="6606491" y="909911"/>
              <a:ext cx="4999935" cy="2736985"/>
              <a:chOff x="6907519" y="909911"/>
              <a:chExt cx="4999935" cy="2736985"/>
            </a:xfrm>
          </p:grpSpPr>
          <p:sp>
            <p:nvSpPr>
              <p:cNvPr id="146" name="Rettangolo 145"/>
              <p:cNvSpPr/>
              <p:nvPr/>
            </p:nvSpPr>
            <p:spPr>
              <a:xfrm>
                <a:off x="6907519" y="1313186"/>
                <a:ext cx="4999935" cy="2333710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148" name="Ovale 147"/>
              <p:cNvSpPr/>
              <p:nvPr/>
            </p:nvSpPr>
            <p:spPr>
              <a:xfrm>
                <a:off x="9083247" y="909911"/>
                <a:ext cx="648489" cy="64848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153" name="Casella di testo 152"/>
              <p:cNvSpPr txBox="1"/>
              <p:nvPr/>
            </p:nvSpPr>
            <p:spPr>
              <a:xfrm>
                <a:off x="7751165" y="2183533"/>
                <a:ext cx="331264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 algn="ctr" rtl="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30353F"/>
                    </a:solidFill>
                  </a:rPr>
                  <a:t>30 </a:t>
                </a:r>
                <a:r>
                  <a:rPr lang="it-IT" dirty="0" err="1">
                    <a:solidFill>
                      <a:srgbClr val="30353F"/>
                    </a:solidFill>
                  </a:rPr>
                  <a:t>epochs</a:t>
                </a:r>
                <a:endParaRPr lang="it-IT" dirty="0">
                  <a:solidFill>
                    <a:srgbClr val="30353F"/>
                  </a:solidFill>
                </a:endParaRPr>
              </a:p>
              <a:p>
                <a:pPr marL="342900" indent="-342900" algn="ctr" rtl="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30353F"/>
                    </a:solidFill>
                  </a:rPr>
                  <a:t>60 </a:t>
                </a:r>
                <a:r>
                  <a:rPr lang="it-IT" dirty="0" err="1">
                    <a:solidFill>
                      <a:srgbClr val="30353F"/>
                    </a:solidFill>
                  </a:rPr>
                  <a:t>epochs</a:t>
                </a:r>
                <a:endParaRPr lang="it-IT" dirty="0">
                  <a:solidFill>
                    <a:srgbClr val="30353F"/>
                  </a:solidFill>
                </a:endParaRPr>
              </a:p>
            </p:txBody>
          </p:sp>
          <p:sp>
            <p:nvSpPr>
              <p:cNvPr id="154" name="Casella di testo 153"/>
              <p:cNvSpPr txBox="1"/>
              <p:nvPr/>
            </p:nvSpPr>
            <p:spPr>
              <a:xfrm>
                <a:off x="7751165" y="1597302"/>
                <a:ext cx="331264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it-IT" sz="3200" b="1" dirty="0" err="1">
                    <a:solidFill>
                      <a:srgbClr val="30353F"/>
                    </a:solidFill>
                    <a:latin typeface="+mj-lt"/>
                  </a:rPr>
                  <a:t>Epochs</a:t>
                </a:r>
                <a:endParaRPr lang="it-IT" sz="3200" b="1" dirty="0">
                  <a:solidFill>
                    <a:srgbClr val="30353F"/>
                  </a:solidFill>
                  <a:latin typeface="+mj-lt"/>
                </a:endParaRPr>
              </a:p>
            </p:txBody>
          </p:sp>
        </p:grpSp>
      </p:grpSp>
      <p:sp>
        <p:nvSpPr>
          <p:cNvPr id="62" name="Casella di testo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358354" y="165381"/>
            <a:ext cx="347531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 err="1">
                <a:solidFill>
                  <a:srgbClr val="30353F"/>
                </a:solidFill>
                <a:latin typeface="+mj-lt"/>
              </a:rPr>
              <a:t>Hyperparameters</a:t>
            </a:r>
            <a:endParaRPr lang="it-IT" sz="3200" b="1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6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45149F8B-2535-3A6D-302A-6A8802ECA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6745" y="3548824"/>
            <a:ext cx="10738510" cy="2748618"/>
            <a:chOff x="867916" y="901806"/>
            <a:chExt cx="10738510" cy="2748618"/>
          </a:xfrm>
        </p:grpSpPr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9F26216A-4762-144A-502E-910AA15A1A9D}"/>
                </a:ext>
              </a:extLst>
            </p:cNvPr>
            <p:cNvGrpSpPr/>
            <p:nvPr/>
          </p:nvGrpSpPr>
          <p:grpSpPr>
            <a:xfrm>
              <a:off x="867916" y="904916"/>
              <a:ext cx="4999935" cy="2745508"/>
              <a:chOff x="867916" y="904916"/>
              <a:chExt cx="4999935" cy="2745508"/>
            </a:xfrm>
          </p:grpSpPr>
          <p:sp>
            <p:nvSpPr>
              <p:cNvPr id="37" name="Rettangolo 36">
                <a:extLst>
                  <a:ext uri="{FF2B5EF4-FFF2-40B4-BE49-F238E27FC236}">
                    <a16:creationId xmlns:a16="http://schemas.microsoft.com/office/drawing/2014/main" id="{C77D831F-3384-B80C-B988-084E9FB5D66D}"/>
                  </a:ext>
                </a:extLst>
              </p:cNvPr>
              <p:cNvSpPr/>
              <p:nvPr/>
            </p:nvSpPr>
            <p:spPr>
              <a:xfrm>
                <a:off x="867916" y="1300608"/>
                <a:ext cx="4999935" cy="2349816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38" name="Casella di testo 91">
                <a:extLst>
                  <a:ext uri="{FF2B5EF4-FFF2-40B4-BE49-F238E27FC236}">
                    <a16:creationId xmlns:a16="http://schemas.microsoft.com/office/drawing/2014/main" id="{BD2C8201-D1CE-E64E-8226-BF4E0D0B6409}"/>
                  </a:ext>
                </a:extLst>
              </p:cNvPr>
              <p:cNvSpPr txBox="1"/>
              <p:nvPr/>
            </p:nvSpPr>
            <p:spPr>
              <a:xfrm>
                <a:off x="1365443" y="2324268"/>
                <a:ext cx="40048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342900" indent="-342900" algn="ctr" rtl="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30353F"/>
                    </a:solidFill>
                  </a:rPr>
                  <a:t>2 </a:t>
                </a:r>
                <a:r>
                  <a:rPr lang="it-IT" dirty="0" err="1">
                    <a:solidFill>
                      <a:srgbClr val="30353F"/>
                    </a:solidFill>
                  </a:rPr>
                  <a:t>different</a:t>
                </a:r>
                <a:r>
                  <a:rPr lang="it-IT" dirty="0">
                    <a:solidFill>
                      <a:srgbClr val="30353F"/>
                    </a:solidFill>
                  </a:rPr>
                  <a:t> </a:t>
                </a:r>
                <a:r>
                  <a:rPr lang="it-IT" dirty="0" err="1">
                    <a:solidFill>
                      <a:srgbClr val="30353F"/>
                    </a:solidFill>
                  </a:rPr>
                  <a:t>Autoencoder</a:t>
                </a:r>
                <a:r>
                  <a:rPr lang="it-IT" dirty="0">
                    <a:solidFill>
                      <a:srgbClr val="30353F"/>
                    </a:solidFill>
                  </a:rPr>
                  <a:t> </a:t>
                </a:r>
                <a:r>
                  <a:rPr lang="it-IT" dirty="0" err="1">
                    <a:solidFill>
                      <a:srgbClr val="30353F"/>
                    </a:solidFill>
                  </a:rPr>
                  <a:t>architectures</a:t>
                </a:r>
                <a:r>
                  <a:rPr lang="it-IT" dirty="0">
                    <a:solidFill>
                      <a:srgbClr val="30353F"/>
                    </a:solidFill>
                  </a:rPr>
                  <a:t> </a:t>
                </a:r>
              </a:p>
            </p:txBody>
          </p:sp>
          <p:sp>
            <p:nvSpPr>
              <p:cNvPr id="39" name="Casella di testo 95">
                <a:extLst>
                  <a:ext uri="{FF2B5EF4-FFF2-40B4-BE49-F238E27FC236}">
                    <a16:creationId xmlns:a16="http://schemas.microsoft.com/office/drawing/2014/main" id="{D3108F72-1EBF-A08D-7D80-C9203C8125C1}"/>
                  </a:ext>
                </a:extLst>
              </p:cNvPr>
              <p:cNvSpPr txBox="1"/>
              <p:nvPr/>
            </p:nvSpPr>
            <p:spPr>
              <a:xfrm>
                <a:off x="2555958" y="1579096"/>
                <a:ext cx="162384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it-IT" sz="3600" b="1" dirty="0">
                    <a:solidFill>
                      <a:srgbClr val="30353F"/>
                    </a:solidFill>
                    <a:latin typeface="+mj-lt"/>
                  </a:rPr>
                  <a:t>Models</a:t>
                </a:r>
              </a:p>
            </p:txBody>
          </p:sp>
          <p:sp>
            <p:nvSpPr>
              <p:cNvPr id="40" name="Ovale 39">
                <a:extLst>
                  <a:ext uri="{FF2B5EF4-FFF2-40B4-BE49-F238E27FC236}">
                    <a16:creationId xmlns:a16="http://schemas.microsoft.com/office/drawing/2014/main" id="{AED61C27-8EAA-5B57-6F62-A0FDDEBEF202}"/>
                  </a:ext>
                </a:extLst>
              </p:cNvPr>
              <p:cNvSpPr/>
              <p:nvPr/>
            </p:nvSpPr>
            <p:spPr>
              <a:xfrm>
                <a:off x="3043635" y="904916"/>
                <a:ext cx="648489" cy="64848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</p:grp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3E58AE1F-47C9-333C-E804-5A5512EEA39E}"/>
                </a:ext>
              </a:extLst>
            </p:cNvPr>
            <p:cNvGrpSpPr/>
            <p:nvPr/>
          </p:nvGrpSpPr>
          <p:grpSpPr>
            <a:xfrm>
              <a:off x="5238734" y="2208427"/>
              <a:ext cx="4008" cy="757153"/>
              <a:chOff x="8431947" y="2208427"/>
              <a:chExt cx="4008" cy="757153"/>
            </a:xfrm>
          </p:grpSpPr>
          <p:sp>
            <p:nvSpPr>
              <p:cNvPr id="34" name="Casella di testo 104">
                <a:extLst>
                  <a:ext uri="{FF2B5EF4-FFF2-40B4-BE49-F238E27FC236}">
                    <a16:creationId xmlns:a16="http://schemas.microsoft.com/office/drawing/2014/main" id="{9CDB6146-DB9C-CC32-9C34-BC864AAC215F}"/>
                  </a:ext>
                </a:extLst>
              </p:cNvPr>
              <p:cNvSpPr txBox="1"/>
              <p:nvPr/>
            </p:nvSpPr>
            <p:spPr>
              <a:xfrm>
                <a:off x="8435890" y="2208427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rtl="0"/>
                <a:endParaRPr lang="it-IT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Casella di testo 105">
                <a:extLst>
                  <a:ext uri="{FF2B5EF4-FFF2-40B4-BE49-F238E27FC236}">
                    <a16:creationId xmlns:a16="http://schemas.microsoft.com/office/drawing/2014/main" id="{FFDEE463-28CA-24DF-072E-0DC25BDBFACF}"/>
                  </a:ext>
                </a:extLst>
              </p:cNvPr>
              <p:cNvSpPr txBox="1"/>
              <p:nvPr/>
            </p:nvSpPr>
            <p:spPr>
              <a:xfrm>
                <a:off x="8431947" y="2491310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rtl="0"/>
                <a:endParaRPr lang="it-IT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Casella di testo 119">
                <a:extLst>
                  <a:ext uri="{FF2B5EF4-FFF2-40B4-BE49-F238E27FC236}">
                    <a16:creationId xmlns:a16="http://schemas.microsoft.com/office/drawing/2014/main" id="{078F8DB0-BB8C-18DF-3CF5-DFE9FAA01E42}"/>
                  </a:ext>
                </a:extLst>
              </p:cNvPr>
              <p:cNvSpPr txBox="1"/>
              <p:nvPr/>
            </p:nvSpPr>
            <p:spPr>
              <a:xfrm>
                <a:off x="8431947" y="2780914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rtl="0"/>
                <a:endParaRPr lang="it-IT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FB8CC8E1-F907-A6AC-70A1-BE21810D1731}"/>
                </a:ext>
              </a:extLst>
            </p:cNvPr>
            <p:cNvGrpSpPr/>
            <p:nvPr/>
          </p:nvGrpSpPr>
          <p:grpSpPr>
            <a:xfrm>
              <a:off x="6606491" y="901806"/>
              <a:ext cx="4999935" cy="2745090"/>
              <a:chOff x="6907519" y="901806"/>
              <a:chExt cx="4999935" cy="2745090"/>
            </a:xfrm>
          </p:grpSpPr>
          <p:sp>
            <p:nvSpPr>
              <p:cNvPr id="30" name="Rettangolo 29">
                <a:extLst>
                  <a:ext uri="{FF2B5EF4-FFF2-40B4-BE49-F238E27FC236}">
                    <a16:creationId xmlns:a16="http://schemas.microsoft.com/office/drawing/2014/main" id="{A921CFBC-35BB-815E-2788-BC8E7C1D4926}"/>
                  </a:ext>
                </a:extLst>
              </p:cNvPr>
              <p:cNvSpPr/>
              <p:nvPr/>
            </p:nvSpPr>
            <p:spPr>
              <a:xfrm>
                <a:off x="6907519" y="1313186"/>
                <a:ext cx="4999935" cy="2333710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31" name="Ovale 30">
                <a:extLst>
                  <a:ext uri="{FF2B5EF4-FFF2-40B4-BE49-F238E27FC236}">
                    <a16:creationId xmlns:a16="http://schemas.microsoft.com/office/drawing/2014/main" id="{CCCFCC29-6965-0500-819B-28F0B841F99A}"/>
                  </a:ext>
                </a:extLst>
              </p:cNvPr>
              <p:cNvSpPr/>
              <p:nvPr/>
            </p:nvSpPr>
            <p:spPr>
              <a:xfrm>
                <a:off x="9083248" y="901806"/>
                <a:ext cx="648489" cy="64848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32" name="Casella di testo 152">
                <a:extLst>
                  <a:ext uri="{FF2B5EF4-FFF2-40B4-BE49-F238E27FC236}">
                    <a16:creationId xmlns:a16="http://schemas.microsoft.com/office/drawing/2014/main" id="{D9B0D287-414B-7ABA-1313-7740384E719A}"/>
                  </a:ext>
                </a:extLst>
              </p:cNvPr>
              <p:cNvSpPr txBox="1"/>
              <p:nvPr/>
            </p:nvSpPr>
            <p:spPr>
              <a:xfrm>
                <a:off x="6977106" y="2130653"/>
                <a:ext cx="486075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 algn="ctr" rtl="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30353F"/>
                    </a:solidFill>
                  </a:rPr>
                  <a:t>90th percentile of MSE on the training test</a:t>
                </a:r>
              </a:p>
              <a:p>
                <a:pPr marL="342900" indent="-342900" algn="ctr" rtl="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30353F"/>
                    </a:solidFill>
                  </a:rPr>
                  <a:t>95th percentile of MSE on the training test</a:t>
                </a:r>
              </a:p>
            </p:txBody>
          </p:sp>
          <p:sp>
            <p:nvSpPr>
              <p:cNvPr id="33" name="Casella di testo 153">
                <a:extLst>
                  <a:ext uri="{FF2B5EF4-FFF2-40B4-BE49-F238E27FC236}">
                    <a16:creationId xmlns:a16="http://schemas.microsoft.com/office/drawing/2014/main" id="{C63DD7EF-9142-2A72-AB5A-8A2E2294AB20}"/>
                  </a:ext>
                </a:extLst>
              </p:cNvPr>
              <p:cNvSpPr txBox="1"/>
              <p:nvPr/>
            </p:nvSpPr>
            <p:spPr>
              <a:xfrm>
                <a:off x="7751165" y="1609873"/>
                <a:ext cx="331264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it-IT" sz="3200" b="1" dirty="0" err="1">
                    <a:solidFill>
                      <a:srgbClr val="30353F"/>
                    </a:solidFill>
                    <a:latin typeface="+mj-lt"/>
                  </a:rPr>
                  <a:t>Thresholds</a:t>
                </a:r>
                <a:endParaRPr lang="it-IT" sz="3200" b="1" dirty="0">
                  <a:solidFill>
                    <a:srgbClr val="30353F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2328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7542836_TF88930311.potx" id="{64AD06AC-930D-41B0-A56D-460381E163C2}" vid="{B6EA4372-BD7F-414A-B309-C86891056F1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basata sui dati, di 24Slides</Template>
  <TotalTime>372</TotalTime>
  <Words>829</Words>
  <Application>Microsoft Office PowerPoint</Application>
  <PresentationFormat>Widescreen</PresentationFormat>
  <Paragraphs>181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Segoe UI Light</vt:lpstr>
      <vt:lpstr>Tema di Office</vt:lpstr>
      <vt:lpstr>Diapositiva 1</vt:lpstr>
      <vt:lpstr>Diapositiva 10</vt:lpstr>
      <vt:lpstr>Diapositiva 9</vt:lpstr>
      <vt:lpstr>PowerPoint Presentation</vt:lpstr>
      <vt:lpstr>Diapositiva 6</vt:lpstr>
      <vt:lpstr>Diapositiva 6</vt:lpstr>
      <vt:lpstr>Diapositiva 7</vt:lpstr>
      <vt:lpstr>Diapositiva 7</vt:lpstr>
      <vt:lpstr>Diapositiva 6</vt:lpstr>
      <vt:lpstr>Diapositiva 6</vt:lpstr>
      <vt:lpstr>Diapositiva 7</vt:lpstr>
      <vt:lpstr>Diapositiva 7</vt:lpstr>
      <vt:lpstr>Diapositiva 4</vt:lpstr>
      <vt:lpstr>Diapositiva 2</vt:lpstr>
      <vt:lpstr>Diapositiva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VINCENZO ROMANO</dc:creator>
  <cp:lastModifiedBy>Simone Argentino</cp:lastModifiedBy>
  <cp:revision>7</cp:revision>
  <dcterms:created xsi:type="dcterms:W3CDTF">2024-06-15T15:52:36Z</dcterms:created>
  <dcterms:modified xsi:type="dcterms:W3CDTF">2024-06-17T14:29:27Z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2024-06-15T20:03:48Z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b54d0754-f504-4db5-8b14-fbbc5ad12777</vt:lpwstr>
  </property>
  <property fmtid="{D5CDD505-2E9C-101B-9397-08002B2CF9AE}" pid="8" name="MSIP_Label_2ad0b24d-6422-44b0-b3de-abb3a9e8c81a_ContentBits">
    <vt:lpwstr>0</vt:lpwstr>
  </property>
</Properties>
</file>